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Lst>
  <p:sldSz cy="5143500" cx="9144000"/>
  <p:notesSz cx="6858000" cy="9144000"/>
  <p:embeddedFontLst>
    <p:embeddedFont>
      <p:font typeface="Roboto"/>
      <p:regular r:id="rId20"/>
      <p:bold r:id="rId21"/>
      <p:italic r:id="rId22"/>
      <p:boldItalic r:id="rId2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6E60B495-3891-4FA5-AC26-76BAE8D09D1D}">
  <a:tblStyle styleId="{6E60B495-3891-4FA5-AC26-76BAE8D09D1D}"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oboto-regular.fntdata"/><Relationship Id="rId11" Type="http://schemas.openxmlformats.org/officeDocument/2006/relationships/slide" Target="slides/slide5.xml"/><Relationship Id="rId22" Type="http://schemas.openxmlformats.org/officeDocument/2006/relationships/font" Target="fonts/Roboto-italic.fntdata"/><Relationship Id="rId10" Type="http://schemas.openxmlformats.org/officeDocument/2006/relationships/slide" Target="slides/slide4.xml"/><Relationship Id="rId21" Type="http://schemas.openxmlformats.org/officeDocument/2006/relationships/font" Target="fonts/Roboto-bold.fntdata"/><Relationship Id="rId13" Type="http://schemas.openxmlformats.org/officeDocument/2006/relationships/slide" Target="slides/slide7.xml"/><Relationship Id="rId12" Type="http://schemas.openxmlformats.org/officeDocument/2006/relationships/slide" Target="slides/slide6.xml"/><Relationship Id="rId23" Type="http://schemas.openxmlformats.org/officeDocument/2006/relationships/font" Target="fonts/Roboto-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5" Type="http://schemas.openxmlformats.org/officeDocument/2006/relationships/slideMaster" Target="slideMasters/slideMaster1.xml"/><Relationship Id="rId19" Type="http://schemas.openxmlformats.org/officeDocument/2006/relationships/slide" Target="slides/slide13.xml"/><Relationship Id="rId6" Type="http://schemas.openxmlformats.org/officeDocument/2006/relationships/notesMaster" Target="notesMasters/notesMaster1.xml"/><Relationship Id="rId18" Type="http://schemas.openxmlformats.org/officeDocument/2006/relationships/slide" Target="slides/slide12.xml"/><Relationship Id="rId7" Type="http://schemas.openxmlformats.org/officeDocument/2006/relationships/slide" Target="slides/slide1.xml"/><Relationship Id="rId8"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24e10c9a325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24e10c9a325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28c504e8513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28c504e8513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Pros: most open source, easy to deploy (hand-written), have good result on similar-structurized graph</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Cons: limited to the given target, \may have trouble to  be customized to a new layouts, redundant codebase, not encapsulated in an industrial manner.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is not bad since it would be good to unbox the black box of NN and figure out the principle of how these works do OCR is good for further implementation.</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28c504e8513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28c504e8513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Pros: Highly-embedded and able to deal with more complex structure of </a:t>
            </a:r>
            <a:r>
              <a:rPr lang="en"/>
              <a:t>graphs</a:t>
            </a:r>
            <a:r>
              <a:rPr lang="en"/>
              <a:t> (target-drived is limited to specific structure, cannot deal with two pie plot on the same image or with other structured titles), contain the intelligence of NL sequences (like the disorder of terms I mention last week), also able to handle table, convenient to do the following task like draw a new plot or generate a table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Cons: Slow when extracting images from a branch, hard to test their accuracy, no </a:t>
            </a:r>
            <a:r>
              <a:rPr lang="en"/>
              <a:t>reproducible</a:t>
            </a:r>
            <a:r>
              <a:rPr lang="en"/>
              <a:t> (gpt’s answers are diff), need a predefined format for i/o put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method may also based on existing OCR research or tools, but GPT is a black box, not sure how they developed. So the following interns may hard to optimize this module. GPT determines the upper limit of this function.</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28c504e8513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28c504e8513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which case, user need what kind of images?</a:t>
            </a:r>
            <a:endParaRPr/>
          </a:p>
          <a:p>
            <a:pPr indent="0" lvl="0" marL="0" rtl="0" algn="l">
              <a:spcBef>
                <a:spcPts val="0"/>
              </a:spcBef>
              <a:spcAft>
                <a:spcPts val="0"/>
              </a:spcAft>
              <a:buNone/>
            </a:pPr>
            <a:r>
              <a:rPr lang="en"/>
              <a:t>Do we really need to extract images and their captions together?</a:t>
            </a:r>
            <a:endParaRPr/>
          </a:p>
          <a:p>
            <a:pPr indent="0" lvl="0" marL="0" rtl="0" algn="l">
              <a:spcBef>
                <a:spcPts val="0"/>
              </a:spcBef>
              <a:spcAft>
                <a:spcPts val="0"/>
              </a:spcAft>
              <a:buNone/>
            </a:pPr>
            <a:r>
              <a:rPr lang="en"/>
              <a:t>Do we need to process charts?</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24e13b0c3fc_4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24e13b0c3fc_4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24e13b0c3fc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24e13b0c3fc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28ca11ba401_1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28ca11ba401_1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28ca11ba401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28ca11ba401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28ca11ba401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28ca11ba401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24e13b0c3fc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24e13b0c3fc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24e13b0c3fc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24e13b0c3fc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24e10c9a325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24e10c9a325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24e10c9a325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24e10c9a325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3.png"/><Relationship Id="rId4" Type="http://schemas.openxmlformats.org/officeDocument/2006/relationships/image" Target="../media/image1.png"/><Relationship Id="rId5" Type="http://schemas.openxmlformats.org/officeDocument/2006/relationships/image" Target="../media/image3.png"/><Relationship Id="rId6"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6.png"/><Relationship Id="rId4" Type="http://schemas.openxmlformats.org/officeDocument/2006/relationships/image" Target="../media/image18.png"/><Relationship Id="rId5" Type="http://schemas.openxmlformats.org/officeDocument/2006/relationships/hyperlink" Target="https://blog.futuresmart.ai/extracting-data-from-charts-and-graphs-the-ocr-challenge-solution" TargetMode="External"/><Relationship Id="rId6" Type="http://schemas.openxmlformats.org/officeDocument/2006/relationships/hyperlink" Target="https://git.ehtec.co/research/pie-chart-ocr"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9.png"/><Relationship Id="rId4" Type="http://schemas.openxmlformats.org/officeDocument/2006/relationships/hyperlink" Target="https://blog.futuresmart.ai/invoice-processing-with-azure-ocr-and-gpt-4-an-in-depth-step-by-step-guide"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0.png"/><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png"/><Relationship Id="rId4" Type="http://schemas.openxmlformats.org/officeDocument/2006/relationships/image" Target="../media/image3.png"/><Relationship Id="rId5"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png"/><Relationship Id="rId4" Type="http://schemas.openxmlformats.org/officeDocument/2006/relationships/image" Target="../media/image3.png"/><Relationship Id="rId5"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png"/><Relationship Id="rId4" Type="http://schemas.openxmlformats.org/officeDocument/2006/relationships/image" Target="../media/image3.png"/><Relationship Id="rId5"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png"/><Relationship Id="rId4" Type="http://schemas.openxmlformats.org/officeDocument/2006/relationships/image" Target="../media/image3.png"/><Relationship Id="rId5"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png"/><Relationship Id="rId4" Type="http://schemas.openxmlformats.org/officeDocument/2006/relationships/image" Target="../media/image3.png"/><Relationship Id="rId5" Type="http://schemas.openxmlformats.org/officeDocument/2006/relationships/image" Target="../media/image2.png"/><Relationship Id="rId6" Type="http://schemas.openxmlformats.org/officeDocument/2006/relationships/image" Target="../media/image7.png"/><Relationship Id="rId7"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png"/><Relationship Id="rId4" Type="http://schemas.openxmlformats.org/officeDocument/2006/relationships/image" Target="../media/image3.png"/><Relationship Id="rId5" Type="http://schemas.openxmlformats.org/officeDocument/2006/relationships/image" Target="../media/image2.png"/><Relationship Id="rId6" Type="http://schemas.openxmlformats.org/officeDocument/2006/relationships/image" Target="../media/image11.png"/><Relationship Id="rId7"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png"/><Relationship Id="rId4" Type="http://schemas.openxmlformats.org/officeDocument/2006/relationships/image" Target="../media/image3.png"/><Relationship Id="rId5" Type="http://schemas.openxmlformats.org/officeDocument/2006/relationships/image" Target="../media/image2.png"/><Relationship Id="rId6" Type="http://schemas.openxmlformats.org/officeDocument/2006/relationships/image" Target="../media/image14.png"/><Relationship Id="rId7" Type="http://schemas.openxmlformats.org/officeDocument/2006/relationships/image" Target="../media/image15.png"/><Relationship Id="rId8"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t/>
            </a:r>
            <a:endParaRPr/>
          </a:p>
        </p:txBody>
      </p:sp>
      <p:pic>
        <p:nvPicPr>
          <p:cNvPr id="55" name="Google Shape;55;p13"/>
          <p:cNvPicPr preferRelativeResize="0"/>
          <p:nvPr/>
        </p:nvPicPr>
        <p:blipFill>
          <a:blip r:embed="rId3">
            <a:alphaModFix/>
          </a:blip>
          <a:stretch>
            <a:fillRect/>
          </a:stretch>
        </p:blipFill>
        <p:spPr>
          <a:xfrm>
            <a:off x="0" y="0"/>
            <a:ext cx="9144003" cy="4771474"/>
          </a:xfrm>
          <a:prstGeom prst="rect">
            <a:avLst/>
          </a:prstGeom>
          <a:noFill/>
          <a:ln>
            <a:noFill/>
          </a:ln>
        </p:spPr>
      </p:pic>
      <p:pic>
        <p:nvPicPr>
          <p:cNvPr id="56" name="Google Shape;56;p13"/>
          <p:cNvPicPr preferRelativeResize="0"/>
          <p:nvPr/>
        </p:nvPicPr>
        <p:blipFill rotWithShape="1">
          <a:blip r:embed="rId4">
            <a:alphaModFix/>
          </a:blip>
          <a:srcRect b="14529" l="1137" r="1671" t="0"/>
          <a:stretch/>
        </p:blipFill>
        <p:spPr>
          <a:xfrm>
            <a:off x="0" y="4482750"/>
            <a:ext cx="9144000" cy="695650"/>
          </a:xfrm>
          <a:prstGeom prst="rect">
            <a:avLst/>
          </a:prstGeom>
          <a:noFill/>
          <a:ln>
            <a:noFill/>
          </a:ln>
        </p:spPr>
      </p:pic>
      <p:sp>
        <p:nvSpPr>
          <p:cNvPr id="57" name="Google Shape;57;p13"/>
          <p:cNvSpPr txBox="1"/>
          <p:nvPr>
            <p:ph type="ctrTitle"/>
          </p:nvPr>
        </p:nvSpPr>
        <p:spPr>
          <a:xfrm>
            <a:off x="311700" y="1466750"/>
            <a:ext cx="8520600" cy="12570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sz="6000">
                <a:solidFill>
                  <a:schemeClr val="lt1"/>
                </a:solidFill>
                <a:latin typeface="Times New Roman"/>
                <a:ea typeface="Times New Roman"/>
                <a:cs typeface="Times New Roman"/>
                <a:sym typeface="Times New Roman"/>
              </a:rPr>
              <a:t>Weekly Meeting 3 </a:t>
            </a:r>
            <a:endParaRPr sz="6000">
              <a:solidFill>
                <a:schemeClr val="lt1"/>
              </a:solidFill>
              <a:latin typeface="Times New Roman"/>
              <a:ea typeface="Times New Roman"/>
              <a:cs typeface="Times New Roman"/>
              <a:sym typeface="Times New Roman"/>
            </a:endParaRPr>
          </a:p>
        </p:txBody>
      </p:sp>
      <p:pic>
        <p:nvPicPr>
          <p:cNvPr id="58" name="Google Shape;58;p13"/>
          <p:cNvPicPr preferRelativeResize="0"/>
          <p:nvPr/>
        </p:nvPicPr>
        <p:blipFill>
          <a:blip r:embed="rId5">
            <a:alphaModFix/>
          </a:blip>
          <a:stretch>
            <a:fillRect/>
          </a:stretch>
        </p:blipFill>
        <p:spPr>
          <a:xfrm>
            <a:off x="6546991" y="4710025"/>
            <a:ext cx="2375685" cy="290000"/>
          </a:xfrm>
          <a:prstGeom prst="rect">
            <a:avLst/>
          </a:prstGeom>
          <a:noFill/>
          <a:ln>
            <a:noFill/>
          </a:ln>
        </p:spPr>
      </p:pic>
      <p:pic>
        <p:nvPicPr>
          <p:cNvPr id="59" name="Google Shape;59;p13"/>
          <p:cNvPicPr preferRelativeResize="0"/>
          <p:nvPr/>
        </p:nvPicPr>
        <p:blipFill rotWithShape="1">
          <a:blip r:embed="rId6">
            <a:alphaModFix/>
          </a:blip>
          <a:srcRect b="10870" l="23010" r="23214" t="10302"/>
          <a:stretch/>
        </p:blipFill>
        <p:spPr>
          <a:xfrm>
            <a:off x="0" y="4521425"/>
            <a:ext cx="617799" cy="656975"/>
          </a:xfrm>
          <a:prstGeom prst="rect">
            <a:avLst/>
          </a:prstGeom>
          <a:noFill/>
          <a:ln>
            <a:noFill/>
          </a:ln>
        </p:spPr>
      </p:pic>
      <p:sp>
        <p:nvSpPr>
          <p:cNvPr id="60" name="Google Shape;60;p13"/>
          <p:cNvSpPr txBox="1"/>
          <p:nvPr>
            <p:ph idx="1" type="subTitle"/>
          </p:nvPr>
        </p:nvSpPr>
        <p:spPr>
          <a:xfrm>
            <a:off x="838050" y="3419913"/>
            <a:ext cx="7467900" cy="440100"/>
          </a:xfrm>
          <a:prstGeom prst="rect">
            <a:avLst/>
          </a:prstGeom>
        </p:spPr>
        <p:txBody>
          <a:bodyPr anchorCtr="0" anchor="t" bIns="91425" lIns="91425" spcFirstLastPara="1" rIns="91425" wrap="square" tIns="91425">
            <a:noAutofit/>
          </a:bodyPr>
          <a:lstStyle/>
          <a:p>
            <a:pPr indent="0" lvl="0" marL="0" rtl="0" algn="ctr">
              <a:lnSpc>
                <a:spcPct val="95000"/>
              </a:lnSpc>
              <a:spcBef>
                <a:spcPts val="0"/>
              </a:spcBef>
              <a:spcAft>
                <a:spcPts val="0"/>
              </a:spcAft>
              <a:buClr>
                <a:schemeClr val="dk1"/>
              </a:buClr>
              <a:buSzPts val="852"/>
              <a:buFont typeface="Arial"/>
              <a:buNone/>
            </a:pPr>
            <a:r>
              <a:rPr i="1" lang="en" sz="975">
                <a:solidFill>
                  <a:schemeClr val="lt1"/>
                </a:solidFill>
              </a:rPr>
              <a:t>Liri Chen, Shuo Liu, Wenqi Sun, Zhexin Wang, Zixiao Zhang</a:t>
            </a:r>
            <a:endParaRPr i="1" sz="975">
              <a:solidFill>
                <a:schemeClr val="lt1"/>
              </a:solidFill>
            </a:endParaRPr>
          </a:p>
          <a:p>
            <a:pPr indent="0" lvl="0" marL="0" rtl="0" algn="l">
              <a:lnSpc>
                <a:spcPct val="80000"/>
              </a:lnSpc>
              <a:spcBef>
                <a:spcPts val="0"/>
              </a:spcBef>
              <a:spcAft>
                <a:spcPts val="0"/>
              </a:spcAft>
              <a:buSzPts val="852"/>
              <a:buNone/>
            </a:pPr>
            <a:r>
              <a:t/>
            </a:r>
            <a:endParaRPr sz="1007">
              <a:solidFill>
                <a:schemeClr val="lt2"/>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22"/>
          <p:cNvSpPr txBox="1"/>
          <p:nvPr>
            <p:ph type="title"/>
          </p:nvPr>
        </p:nvSpPr>
        <p:spPr>
          <a:xfrm>
            <a:off x="311700" y="1397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Target</a:t>
            </a:r>
            <a:r>
              <a:rPr b="1" lang="en"/>
              <a:t>-driven Approach for OCR on Graphs</a:t>
            </a:r>
            <a:endParaRPr b="1"/>
          </a:p>
        </p:txBody>
      </p:sp>
      <p:sp>
        <p:nvSpPr>
          <p:cNvPr id="146" name="Google Shape;146;p22"/>
          <p:cNvSpPr txBox="1"/>
          <p:nvPr/>
        </p:nvSpPr>
        <p:spPr>
          <a:xfrm>
            <a:off x="4290400" y="1684575"/>
            <a:ext cx="43212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[(0.06, 'Latin America'), (0.1, 'Greater China'), (0.49, 'North America'), (0.06, 'India, Middle East Africa (IMEA'), (0.21, 'Europe'), (0.08, 'Asia Pacific')]</a:t>
            </a:r>
            <a:endParaRPr/>
          </a:p>
        </p:txBody>
      </p:sp>
      <p:pic>
        <p:nvPicPr>
          <p:cNvPr id="147" name="Google Shape;147;p22"/>
          <p:cNvPicPr preferRelativeResize="0"/>
          <p:nvPr/>
        </p:nvPicPr>
        <p:blipFill>
          <a:blip r:embed="rId3">
            <a:alphaModFix/>
          </a:blip>
          <a:stretch>
            <a:fillRect/>
          </a:stretch>
        </p:blipFill>
        <p:spPr>
          <a:xfrm>
            <a:off x="525850" y="1193150"/>
            <a:ext cx="3378900" cy="1505151"/>
          </a:xfrm>
          <a:prstGeom prst="rect">
            <a:avLst/>
          </a:prstGeom>
          <a:noFill/>
          <a:ln>
            <a:noFill/>
          </a:ln>
        </p:spPr>
      </p:pic>
      <p:pic>
        <p:nvPicPr>
          <p:cNvPr id="148" name="Google Shape;148;p22"/>
          <p:cNvPicPr preferRelativeResize="0"/>
          <p:nvPr/>
        </p:nvPicPr>
        <p:blipFill>
          <a:blip r:embed="rId4">
            <a:alphaModFix/>
          </a:blip>
          <a:stretch>
            <a:fillRect/>
          </a:stretch>
        </p:blipFill>
        <p:spPr>
          <a:xfrm>
            <a:off x="479600" y="3179000"/>
            <a:ext cx="3687599" cy="1964476"/>
          </a:xfrm>
          <a:prstGeom prst="rect">
            <a:avLst/>
          </a:prstGeom>
          <a:noFill/>
          <a:ln>
            <a:noFill/>
          </a:ln>
        </p:spPr>
      </p:pic>
      <p:sp>
        <p:nvSpPr>
          <p:cNvPr id="149" name="Google Shape;149;p22"/>
          <p:cNvSpPr txBox="1"/>
          <p:nvPr/>
        </p:nvSpPr>
        <p:spPr>
          <a:xfrm>
            <a:off x="426425" y="712450"/>
            <a:ext cx="5328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pie-chart-ocr</a:t>
            </a:r>
            <a:endParaRPr b="1"/>
          </a:p>
        </p:txBody>
      </p:sp>
      <p:sp>
        <p:nvSpPr>
          <p:cNvPr id="150" name="Google Shape;150;p22"/>
          <p:cNvSpPr txBox="1"/>
          <p:nvPr/>
        </p:nvSpPr>
        <p:spPr>
          <a:xfrm>
            <a:off x="525850" y="2853800"/>
            <a:ext cx="5328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bar-plot-ocr</a:t>
            </a:r>
            <a:endParaRPr b="1"/>
          </a:p>
        </p:txBody>
      </p:sp>
      <p:sp>
        <p:nvSpPr>
          <p:cNvPr id="151" name="Google Shape;151;p22"/>
          <p:cNvSpPr txBox="1"/>
          <p:nvPr/>
        </p:nvSpPr>
        <p:spPr>
          <a:xfrm>
            <a:off x="4213450" y="3214750"/>
            <a:ext cx="4618800" cy="1569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sz="1500">
                <a:solidFill>
                  <a:srgbClr val="111111"/>
                </a:solidFill>
                <a:highlight>
                  <a:srgbClr val="FFFFFF"/>
                </a:highlight>
                <a:latin typeface="Roboto"/>
                <a:ea typeface="Roboto"/>
                <a:cs typeface="Roboto"/>
                <a:sym typeface="Roboto"/>
              </a:rPr>
              <a:t>{'header': ['It is important to have coding knowledge for Data Scientist'],</a:t>
            </a:r>
            <a:endParaRPr sz="1500">
              <a:solidFill>
                <a:srgbClr val="111111"/>
              </a:solidFill>
              <a:highlight>
                <a:srgbClr val="FFFFFF"/>
              </a:highlight>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 sz="1500">
                <a:solidFill>
                  <a:srgbClr val="111111"/>
                </a:solidFill>
                <a:highlight>
                  <a:srgbClr val="FFFFFF"/>
                </a:highlight>
                <a:latin typeface="Roboto"/>
                <a:ea typeface="Roboto"/>
                <a:cs typeface="Roboto"/>
                <a:sym typeface="Roboto"/>
              </a:rPr>
              <a:t>'Mapping': {'Data Manipulation': '60',</a:t>
            </a:r>
            <a:endParaRPr sz="1500">
              <a:solidFill>
                <a:srgbClr val="111111"/>
              </a:solidFill>
              <a:highlight>
                <a:srgbClr val="FFFFFF"/>
              </a:highlight>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 sz="1500">
                <a:solidFill>
                  <a:srgbClr val="111111"/>
                </a:solidFill>
                <a:highlight>
                  <a:srgbClr val="FFFFFF"/>
                </a:highlight>
                <a:latin typeface="Roboto"/>
                <a:ea typeface="Roboto"/>
                <a:cs typeface="Roboto"/>
                <a:sym typeface="Roboto"/>
              </a:rPr>
              <a:t>'Java': '75',</a:t>
            </a:r>
            <a:endParaRPr sz="1500">
              <a:solidFill>
                <a:srgbClr val="111111"/>
              </a:solidFill>
              <a:highlight>
                <a:srgbClr val="FFFFFF"/>
              </a:highlight>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 sz="1500">
                <a:solidFill>
                  <a:srgbClr val="111111"/>
                </a:solidFill>
                <a:highlight>
                  <a:srgbClr val="FFFFFF"/>
                </a:highlight>
                <a:latin typeface="Roboto"/>
                <a:ea typeface="Roboto"/>
                <a:cs typeface="Roboto"/>
                <a:sym typeface="Roboto"/>
              </a:rPr>
              <a:t>'HTML': '30',</a:t>
            </a:r>
            <a:endParaRPr sz="1500">
              <a:solidFill>
                <a:srgbClr val="111111"/>
              </a:solidFill>
              <a:highlight>
                <a:srgbClr val="FFFFFF"/>
              </a:highlight>
              <a:latin typeface="Roboto"/>
              <a:ea typeface="Roboto"/>
              <a:cs typeface="Roboto"/>
              <a:sym typeface="Roboto"/>
            </a:endParaRPr>
          </a:p>
          <a:p>
            <a:pPr indent="0" lvl="0" marL="0" rtl="0" algn="l">
              <a:spcBef>
                <a:spcPts val="0"/>
              </a:spcBef>
              <a:spcAft>
                <a:spcPts val="0"/>
              </a:spcAft>
              <a:buNone/>
            </a:pPr>
            <a:r>
              <a:rPr lang="en" sz="1500">
                <a:solidFill>
                  <a:srgbClr val="111111"/>
                </a:solidFill>
                <a:highlight>
                  <a:srgbClr val="FFFFFF"/>
                </a:highlight>
                <a:latin typeface="Roboto"/>
                <a:ea typeface="Roboto"/>
                <a:cs typeface="Roboto"/>
                <a:sym typeface="Roboto"/>
              </a:rPr>
              <a:t>'Python': '95'}}</a:t>
            </a:r>
            <a:endParaRPr sz="1500">
              <a:solidFill>
                <a:srgbClr val="111111"/>
              </a:solidFill>
              <a:highlight>
                <a:srgbClr val="FFFFFF"/>
              </a:highlight>
              <a:latin typeface="Roboto"/>
              <a:ea typeface="Roboto"/>
              <a:cs typeface="Roboto"/>
              <a:sym typeface="Roboto"/>
            </a:endParaRPr>
          </a:p>
        </p:txBody>
      </p:sp>
      <p:sp>
        <p:nvSpPr>
          <p:cNvPr id="152" name="Google Shape;152;p22"/>
          <p:cNvSpPr txBox="1"/>
          <p:nvPr/>
        </p:nvSpPr>
        <p:spPr>
          <a:xfrm>
            <a:off x="4290400" y="4719875"/>
            <a:ext cx="4464900" cy="27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u="sng">
                <a:solidFill>
                  <a:schemeClr val="hlink"/>
                </a:solidFill>
                <a:hlinkClick r:id="rId5"/>
              </a:rPr>
              <a:t>https://blog.futuresmart.ai/extracting-data-from-charts-and-graphs-the-ocr-challenge-solution</a:t>
            </a:r>
            <a:endParaRPr sz="800"/>
          </a:p>
        </p:txBody>
      </p:sp>
      <p:sp>
        <p:nvSpPr>
          <p:cNvPr id="153" name="Google Shape;153;p22"/>
          <p:cNvSpPr txBox="1"/>
          <p:nvPr/>
        </p:nvSpPr>
        <p:spPr>
          <a:xfrm>
            <a:off x="4290400" y="2471100"/>
            <a:ext cx="2618100" cy="20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u="sng">
                <a:solidFill>
                  <a:schemeClr val="hlink"/>
                </a:solidFill>
                <a:hlinkClick r:id="rId6"/>
              </a:rPr>
              <a:t>https://git.ehtec.co/research/pie-chart-ocr</a:t>
            </a:r>
            <a:endParaRPr sz="8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23"/>
          <p:cNvSpPr txBox="1"/>
          <p:nvPr>
            <p:ph type="title"/>
          </p:nvPr>
        </p:nvSpPr>
        <p:spPr>
          <a:xfrm>
            <a:off x="311700" y="1397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GPT-based OCR on Graphs</a:t>
            </a:r>
            <a:endParaRPr b="1"/>
          </a:p>
        </p:txBody>
      </p:sp>
      <p:sp>
        <p:nvSpPr>
          <p:cNvPr id="159" name="Google Shape;159;p23"/>
          <p:cNvSpPr txBox="1"/>
          <p:nvPr/>
        </p:nvSpPr>
        <p:spPr>
          <a:xfrm>
            <a:off x="393350" y="797425"/>
            <a:ext cx="6108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A Motivating Example (Invoice)</a:t>
            </a:r>
            <a:endParaRPr b="1"/>
          </a:p>
        </p:txBody>
      </p:sp>
      <p:pic>
        <p:nvPicPr>
          <p:cNvPr id="160" name="Google Shape;160;p23"/>
          <p:cNvPicPr preferRelativeResize="0"/>
          <p:nvPr/>
        </p:nvPicPr>
        <p:blipFill>
          <a:blip r:embed="rId3">
            <a:alphaModFix/>
          </a:blip>
          <a:stretch>
            <a:fillRect/>
          </a:stretch>
        </p:blipFill>
        <p:spPr>
          <a:xfrm>
            <a:off x="470550" y="1282600"/>
            <a:ext cx="3610983" cy="3641075"/>
          </a:xfrm>
          <a:prstGeom prst="rect">
            <a:avLst/>
          </a:prstGeom>
          <a:noFill/>
          <a:ln>
            <a:noFill/>
          </a:ln>
        </p:spPr>
      </p:pic>
      <p:sp>
        <p:nvSpPr>
          <p:cNvPr id="161" name="Google Shape;161;p23"/>
          <p:cNvSpPr txBox="1"/>
          <p:nvPr/>
        </p:nvSpPr>
        <p:spPr>
          <a:xfrm>
            <a:off x="4356975" y="1197625"/>
            <a:ext cx="4634400" cy="30216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a:t>For file_name in dir:</a:t>
            </a:r>
            <a:endParaRPr/>
          </a:p>
          <a:p>
            <a:pPr indent="0" lvl="0" marL="0" rtl="0" algn="l">
              <a:lnSpc>
                <a:spcPct val="150000"/>
              </a:lnSpc>
              <a:spcBef>
                <a:spcPts val="0"/>
              </a:spcBef>
              <a:spcAft>
                <a:spcPts val="0"/>
              </a:spcAft>
              <a:buNone/>
            </a:pPr>
            <a:r>
              <a:rPr lang="en"/>
              <a:t>	Open file</a:t>
            </a:r>
            <a:endParaRPr/>
          </a:p>
          <a:p>
            <a:pPr indent="0" lvl="0" marL="0" rtl="0" algn="l">
              <a:lnSpc>
                <a:spcPct val="150000"/>
              </a:lnSpc>
              <a:spcBef>
                <a:spcPts val="0"/>
              </a:spcBef>
              <a:spcAft>
                <a:spcPts val="0"/>
              </a:spcAft>
              <a:buNone/>
            </a:pPr>
            <a:r>
              <a:rPr lang="en"/>
              <a:t>	</a:t>
            </a:r>
            <a:r>
              <a:rPr lang="en"/>
              <a:t>Preliminary</a:t>
            </a:r>
            <a:r>
              <a:rPr lang="en"/>
              <a:t> OCR using Azure formrecognizer</a:t>
            </a:r>
            <a:endParaRPr/>
          </a:p>
          <a:p>
            <a:pPr indent="0" lvl="0" marL="0" rtl="0" algn="l">
              <a:lnSpc>
                <a:spcPct val="150000"/>
              </a:lnSpc>
              <a:spcBef>
                <a:spcPts val="0"/>
              </a:spcBef>
              <a:spcAft>
                <a:spcPts val="0"/>
              </a:spcAft>
              <a:buNone/>
            </a:pPr>
            <a:r>
              <a:rPr lang="en"/>
              <a:t>	</a:t>
            </a:r>
            <a:endParaRPr/>
          </a:p>
          <a:p>
            <a:pPr indent="0" lvl="0" marL="0" rtl="0" algn="l">
              <a:lnSpc>
                <a:spcPct val="150000"/>
              </a:lnSpc>
              <a:spcBef>
                <a:spcPts val="0"/>
              </a:spcBef>
              <a:spcAft>
                <a:spcPts val="0"/>
              </a:spcAft>
              <a:buNone/>
            </a:pPr>
            <a:r>
              <a:rPr lang="en"/>
              <a:t>	Tell GPT her system role (a specific prompt)</a:t>
            </a:r>
            <a:endParaRPr/>
          </a:p>
          <a:p>
            <a:pPr indent="0" lvl="0" marL="0" rtl="0" algn="l">
              <a:lnSpc>
                <a:spcPct val="150000"/>
              </a:lnSpc>
              <a:spcBef>
                <a:spcPts val="0"/>
              </a:spcBef>
              <a:spcAft>
                <a:spcPts val="0"/>
              </a:spcAft>
              <a:buNone/>
            </a:pPr>
            <a:r>
              <a:rPr lang="en"/>
              <a:t>	Provide her with a example entities (output format)</a:t>
            </a:r>
            <a:endParaRPr/>
          </a:p>
          <a:p>
            <a:pPr indent="0" lvl="0" marL="0" rtl="0" algn="l">
              <a:lnSpc>
                <a:spcPct val="150000"/>
              </a:lnSpc>
              <a:spcBef>
                <a:spcPts val="0"/>
              </a:spcBef>
              <a:spcAft>
                <a:spcPts val="0"/>
              </a:spcAft>
              <a:buNone/>
            </a:pPr>
            <a:r>
              <a:rPr lang="en"/>
              <a:t>	Get response from GPT</a:t>
            </a:r>
            <a:endParaRPr/>
          </a:p>
          <a:p>
            <a:pPr indent="0" lvl="0" marL="0" rtl="0" algn="l">
              <a:lnSpc>
                <a:spcPct val="150000"/>
              </a:lnSpc>
              <a:spcBef>
                <a:spcPts val="0"/>
              </a:spcBef>
              <a:spcAft>
                <a:spcPts val="0"/>
              </a:spcAft>
              <a:buNone/>
            </a:pPr>
            <a:r>
              <a:rPr lang="en"/>
              <a:t>	Save GPT’s answer</a:t>
            </a:r>
            <a:endParaRPr/>
          </a:p>
          <a:p>
            <a:pPr indent="0" lvl="0" marL="0" rtl="0" algn="l">
              <a:lnSpc>
                <a:spcPct val="150000"/>
              </a:lnSpc>
              <a:spcBef>
                <a:spcPts val="0"/>
              </a:spcBef>
              <a:spcAft>
                <a:spcPts val="0"/>
              </a:spcAft>
              <a:buNone/>
            </a:pPr>
            <a:r>
              <a:rPr lang="en"/>
              <a:t>	</a:t>
            </a:r>
            <a:r>
              <a:rPr i="1" lang="en"/>
              <a:t>Draw a new plot</a:t>
            </a:r>
            <a:endParaRPr/>
          </a:p>
        </p:txBody>
      </p:sp>
      <p:sp>
        <p:nvSpPr>
          <p:cNvPr id="162" name="Google Shape;162;p23"/>
          <p:cNvSpPr txBox="1"/>
          <p:nvPr/>
        </p:nvSpPr>
        <p:spPr>
          <a:xfrm>
            <a:off x="4257550" y="797425"/>
            <a:ext cx="6108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Pseudo</a:t>
            </a:r>
            <a:endParaRPr b="1"/>
          </a:p>
        </p:txBody>
      </p:sp>
      <p:sp>
        <p:nvSpPr>
          <p:cNvPr id="163" name="Google Shape;163;p23"/>
          <p:cNvSpPr txBox="1"/>
          <p:nvPr/>
        </p:nvSpPr>
        <p:spPr>
          <a:xfrm>
            <a:off x="4257550" y="4397275"/>
            <a:ext cx="50106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u="sng">
                <a:solidFill>
                  <a:schemeClr val="hlink"/>
                </a:solidFill>
                <a:hlinkClick r:id="rId4"/>
              </a:rPr>
              <a:t>https://blog.futuresmart.ai/invoice-processing-with-azure-ocr-and-gpt-4-an-in-depth-step-by-step-guide</a:t>
            </a:r>
            <a:endParaRPr sz="8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24"/>
          <p:cNvSpPr txBox="1"/>
          <p:nvPr>
            <p:ph type="title"/>
          </p:nvPr>
        </p:nvSpPr>
        <p:spPr>
          <a:xfrm>
            <a:off x="311700" y="1397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GPT-based OCR on Graphs</a:t>
            </a:r>
            <a:endParaRPr b="1"/>
          </a:p>
        </p:txBody>
      </p:sp>
      <p:sp>
        <p:nvSpPr>
          <p:cNvPr id="169" name="Google Shape;169;p24"/>
          <p:cNvSpPr txBox="1"/>
          <p:nvPr/>
        </p:nvSpPr>
        <p:spPr>
          <a:xfrm>
            <a:off x="393350" y="797425"/>
            <a:ext cx="6108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Results</a:t>
            </a:r>
            <a:endParaRPr b="1"/>
          </a:p>
        </p:txBody>
      </p:sp>
      <p:sp>
        <p:nvSpPr>
          <p:cNvPr id="170" name="Google Shape;170;p24"/>
          <p:cNvSpPr txBox="1"/>
          <p:nvPr/>
        </p:nvSpPr>
        <p:spPr>
          <a:xfrm>
            <a:off x="490275" y="1282600"/>
            <a:ext cx="3007500" cy="340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t>Company Name: Company ABC</a:t>
            </a:r>
            <a:endParaRPr sz="1100"/>
          </a:p>
          <a:p>
            <a:pPr indent="0" lvl="0" marL="0" rtl="0" algn="l">
              <a:spcBef>
                <a:spcPts val="0"/>
              </a:spcBef>
              <a:spcAft>
                <a:spcPts val="0"/>
              </a:spcAft>
              <a:buNone/>
            </a:pPr>
            <a:r>
              <a:rPr lang="en" sz="1100"/>
              <a:t>Billing Information:</a:t>
            </a:r>
            <a:endParaRPr sz="1100"/>
          </a:p>
          <a:p>
            <a:pPr indent="0" lvl="0" marL="0" rtl="0" algn="l">
              <a:spcBef>
                <a:spcPts val="0"/>
              </a:spcBef>
              <a:spcAft>
                <a:spcPts val="0"/>
              </a:spcAft>
              <a:buNone/>
            </a:pPr>
            <a:r>
              <a:rPr lang="en" sz="1100"/>
              <a:t>Name: John Smith</a:t>
            </a:r>
            <a:endParaRPr sz="1100"/>
          </a:p>
          <a:p>
            <a:pPr indent="0" lvl="0" marL="0" rtl="0" algn="l">
              <a:spcBef>
                <a:spcPts val="0"/>
              </a:spcBef>
              <a:spcAft>
                <a:spcPts val="0"/>
              </a:spcAft>
              <a:buNone/>
            </a:pPr>
            <a:r>
              <a:rPr lang="en" sz="1100"/>
              <a:t>Address: 111 Pine street, Suite 1815</a:t>
            </a:r>
            <a:endParaRPr sz="1100"/>
          </a:p>
          <a:p>
            <a:pPr indent="0" lvl="0" marL="0" rtl="0" algn="l">
              <a:spcBef>
                <a:spcPts val="0"/>
              </a:spcBef>
              <a:spcAft>
                <a:spcPts val="0"/>
              </a:spcAft>
              <a:buNone/>
            </a:pPr>
            <a:r>
              <a:rPr lang="en" sz="1100"/>
              <a:t>City: San Francisco</a:t>
            </a:r>
            <a:endParaRPr sz="1100"/>
          </a:p>
          <a:p>
            <a:pPr indent="0" lvl="0" marL="0" rtl="0" algn="l">
              <a:spcBef>
                <a:spcPts val="0"/>
              </a:spcBef>
              <a:spcAft>
                <a:spcPts val="0"/>
              </a:spcAft>
              <a:buNone/>
            </a:pPr>
            <a:r>
              <a:rPr lang="en" sz="1100"/>
              <a:t>State: CA</a:t>
            </a:r>
            <a:endParaRPr sz="1100"/>
          </a:p>
          <a:p>
            <a:pPr indent="0" lvl="0" marL="0" rtl="0" algn="l">
              <a:spcBef>
                <a:spcPts val="0"/>
              </a:spcBef>
              <a:spcAft>
                <a:spcPts val="0"/>
              </a:spcAft>
              <a:buNone/>
            </a:pPr>
            <a:r>
              <a:rPr lang="en" sz="1100"/>
              <a:t>Zip Code: 94111</a:t>
            </a:r>
            <a:endParaRPr sz="1100"/>
          </a:p>
          <a:p>
            <a:pPr indent="0" lvl="0" marL="0" rtl="0" algn="l">
              <a:spcBef>
                <a:spcPts val="0"/>
              </a:spcBef>
              <a:spcAft>
                <a:spcPts val="0"/>
              </a:spcAft>
              <a:buNone/>
            </a:pPr>
            <a:r>
              <a:rPr lang="en" sz="1100"/>
              <a:t>Phone Number: (123) 123-1232</a:t>
            </a:r>
            <a:endParaRPr sz="1100"/>
          </a:p>
          <a:p>
            <a:pPr indent="0" lvl="0" marL="0" rtl="0" algn="l">
              <a:spcBef>
                <a:spcPts val="0"/>
              </a:spcBef>
              <a:spcAft>
                <a:spcPts val="0"/>
              </a:spcAft>
              <a:buNone/>
            </a:pPr>
            <a:r>
              <a:rPr lang="en" sz="1100"/>
              <a:t>Email: John@example.com</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rPr lang="en" sz="1100"/>
              <a:t>Invoice Date: 06/10/2021</a:t>
            </a:r>
            <a:endParaRPr sz="1100"/>
          </a:p>
          <a:p>
            <a:pPr indent="0" lvl="0" marL="0" rtl="0" algn="l">
              <a:spcBef>
                <a:spcPts val="0"/>
              </a:spcBef>
              <a:spcAft>
                <a:spcPts val="0"/>
              </a:spcAft>
              <a:buNone/>
            </a:pPr>
            <a:r>
              <a:rPr lang="en" sz="1100"/>
              <a:t>Invoice Number: INVO-005</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rPr lang="en" sz="1100"/>
              <a:t>Shipping Information:</a:t>
            </a:r>
            <a:endParaRPr sz="1100"/>
          </a:p>
          <a:p>
            <a:pPr indent="0" lvl="0" marL="0" rtl="0" algn="l">
              <a:spcBef>
                <a:spcPts val="0"/>
              </a:spcBef>
              <a:spcAft>
                <a:spcPts val="0"/>
              </a:spcAft>
              <a:buNone/>
            </a:pPr>
            <a:r>
              <a:rPr lang="en" sz="1100"/>
              <a:t>Name: Sam K. Smith</a:t>
            </a:r>
            <a:endParaRPr sz="1100"/>
          </a:p>
          <a:p>
            <a:pPr indent="0" lvl="0" marL="0" rtl="0" algn="l">
              <a:spcBef>
                <a:spcPts val="0"/>
              </a:spcBef>
              <a:spcAft>
                <a:spcPts val="0"/>
              </a:spcAft>
              <a:buNone/>
            </a:pPr>
            <a:r>
              <a:rPr lang="en" sz="1100"/>
              <a:t>Address: 111 Pine Street, suite 1815</a:t>
            </a:r>
            <a:endParaRPr sz="1100"/>
          </a:p>
          <a:p>
            <a:pPr indent="0" lvl="0" marL="0" rtl="0" algn="l">
              <a:spcBef>
                <a:spcPts val="0"/>
              </a:spcBef>
              <a:spcAft>
                <a:spcPts val="0"/>
              </a:spcAft>
              <a:buNone/>
            </a:pPr>
            <a:r>
              <a:rPr lang="en" sz="1100"/>
              <a:t>City: San Francisco</a:t>
            </a:r>
            <a:endParaRPr sz="1100"/>
          </a:p>
          <a:p>
            <a:pPr indent="0" lvl="0" marL="0" rtl="0" algn="l">
              <a:spcBef>
                <a:spcPts val="0"/>
              </a:spcBef>
              <a:spcAft>
                <a:spcPts val="0"/>
              </a:spcAft>
              <a:buNone/>
            </a:pPr>
            <a:r>
              <a:rPr lang="en" sz="1100"/>
              <a:t>State: CA</a:t>
            </a:r>
            <a:endParaRPr sz="1100"/>
          </a:p>
          <a:p>
            <a:pPr indent="0" lvl="0" marL="0" rtl="0" algn="l">
              <a:spcBef>
                <a:spcPts val="0"/>
              </a:spcBef>
              <a:spcAft>
                <a:spcPts val="0"/>
              </a:spcAft>
              <a:buNone/>
            </a:pPr>
            <a:r>
              <a:rPr lang="en" sz="1100"/>
              <a:t>Zip Code: 94111</a:t>
            </a:r>
            <a:endParaRPr sz="1100"/>
          </a:p>
        </p:txBody>
      </p:sp>
      <p:sp>
        <p:nvSpPr>
          <p:cNvPr id="171" name="Google Shape;171;p24"/>
          <p:cNvSpPr txBox="1"/>
          <p:nvPr/>
        </p:nvSpPr>
        <p:spPr>
          <a:xfrm>
            <a:off x="4191500" y="1197625"/>
            <a:ext cx="3000000" cy="374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dk1"/>
                </a:solidFill>
              </a:rPr>
              <a:t>Product/Service 1:</a:t>
            </a:r>
            <a:endParaRPr sz="1100">
              <a:solidFill>
                <a:schemeClr val="dk1"/>
              </a:solidFill>
            </a:endParaRPr>
          </a:p>
          <a:p>
            <a:pPr indent="0" lvl="0" marL="0" rtl="0" algn="l">
              <a:spcBef>
                <a:spcPts val="0"/>
              </a:spcBef>
              <a:spcAft>
                <a:spcPts val="0"/>
              </a:spcAft>
              <a:buNone/>
            </a:pPr>
            <a:r>
              <a:rPr lang="en" sz="1100">
                <a:solidFill>
                  <a:schemeClr val="dk1"/>
                </a:solidFill>
              </a:rPr>
              <a:t>Description: Sink</a:t>
            </a:r>
            <a:endParaRPr sz="1100">
              <a:solidFill>
                <a:schemeClr val="dk1"/>
              </a:solidFill>
            </a:endParaRPr>
          </a:p>
          <a:p>
            <a:pPr indent="0" lvl="0" marL="0" rtl="0" algn="l">
              <a:spcBef>
                <a:spcPts val="0"/>
              </a:spcBef>
              <a:spcAft>
                <a:spcPts val="0"/>
              </a:spcAft>
              <a:buNone/>
            </a:pPr>
            <a:r>
              <a:rPr lang="en" sz="1100">
                <a:solidFill>
                  <a:schemeClr val="dk1"/>
                </a:solidFill>
              </a:rPr>
              <a:t>Unit Price: 100</a:t>
            </a:r>
            <a:endParaRPr sz="1100">
              <a:solidFill>
                <a:schemeClr val="dk1"/>
              </a:solidFill>
            </a:endParaRPr>
          </a:p>
          <a:p>
            <a:pPr indent="0" lvl="0" marL="0" rtl="0" algn="l">
              <a:spcBef>
                <a:spcPts val="0"/>
              </a:spcBef>
              <a:spcAft>
                <a:spcPts val="0"/>
              </a:spcAft>
              <a:buNone/>
            </a:pPr>
            <a:r>
              <a:rPr lang="en" sz="1100">
                <a:solidFill>
                  <a:schemeClr val="dk1"/>
                </a:solidFill>
              </a:rPr>
              <a:t>Total: $200</a:t>
            </a:r>
            <a:endParaRPr sz="1100">
              <a:solidFill>
                <a:schemeClr val="dk1"/>
              </a:solidFill>
            </a:endParaRPr>
          </a:p>
          <a:p>
            <a:pPr indent="0" lvl="0" marL="0" rtl="0" algn="l">
              <a:spcBef>
                <a:spcPts val="0"/>
              </a:spcBef>
              <a:spcAft>
                <a:spcPts val="0"/>
              </a:spcAft>
              <a:buNone/>
            </a:pPr>
            <a:r>
              <a:t/>
            </a:r>
            <a:endParaRPr sz="1100">
              <a:solidFill>
                <a:schemeClr val="dk1"/>
              </a:solidFill>
            </a:endParaRPr>
          </a:p>
          <a:p>
            <a:pPr indent="0" lvl="0" marL="0" rtl="0" algn="l">
              <a:spcBef>
                <a:spcPts val="0"/>
              </a:spcBef>
              <a:spcAft>
                <a:spcPts val="0"/>
              </a:spcAft>
              <a:buNone/>
            </a:pPr>
            <a:r>
              <a:rPr lang="en" sz="1100">
                <a:solidFill>
                  <a:schemeClr val="dk1"/>
                </a:solidFill>
              </a:rPr>
              <a:t>Product/Service 2:</a:t>
            </a:r>
            <a:endParaRPr sz="1100">
              <a:solidFill>
                <a:schemeClr val="dk1"/>
              </a:solidFill>
            </a:endParaRPr>
          </a:p>
          <a:p>
            <a:pPr indent="0" lvl="0" marL="0" rtl="0" algn="l">
              <a:spcBef>
                <a:spcPts val="0"/>
              </a:spcBef>
              <a:spcAft>
                <a:spcPts val="0"/>
              </a:spcAft>
              <a:buNone/>
            </a:pPr>
            <a:r>
              <a:rPr lang="en" sz="1100">
                <a:solidFill>
                  <a:schemeClr val="dk1"/>
                </a:solidFill>
              </a:rPr>
              <a:t>Description: Nest Smart Filter</a:t>
            </a:r>
            <a:endParaRPr sz="1100">
              <a:solidFill>
                <a:schemeClr val="dk1"/>
              </a:solidFill>
            </a:endParaRPr>
          </a:p>
          <a:p>
            <a:pPr indent="0" lvl="0" marL="0" rtl="0" algn="l">
              <a:spcBef>
                <a:spcPts val="0"/>
              </a:spcBef>
              <a:spcAft>
                <a:spcPts val="0"/>
              </a:spcAft>
              <a:buNone/>
            </a:pPr>
            <a:r>
              <a:rPr lang="en" sz="1100">
                <a:solidFill>
                  <a:schemeClr val="dk1"/>
                </a:solidFill>
              </a:rPr>
              <a:t>Unit Price: 150</a:t>
            </a:r>
            <a:endParaRPr sz="1100">
              <a:solidFill>
                <a:schemeClr val="dk1"/>
              </a:solidFill>
            </a:endParaRPr>
          </a:p>
          <a:p>
            <a:pPr indent="0" lvl="0" marL="0" rtl="0" algn="l">
              <a:spcBef>
                <a:spcPts val="0"/>
              </a:spcBef>
              <a:spcAft>
                <a:spcPts val="0"/>
              </a:spcAft>
              <a:buNone/>
            </a:pPr>
            <a:r>
              <a:rPr lang="en" sz="1100">
                <a:solidFill>
                  <a:schemeClr val="dk1"/>
                </a:solidFill>
              </a:rPr>
              <a:t>Total: $150</a:t>
            </a:r>
            <a:endParaRPr sz="1100">
              <a:solidFill>
                <a:schemeClr val="dk1"/>
              </a:solidFill>
            </a:endParaRPr>
          </a:p>
          <a:p>
            <a:pPr indent="0" lvl="0" marL="0" rtl="0" algn="l">
              <a:spcBef>
                <a:spcPts val="0"/>
              </a:spcBef>
              <a:spcAft>
                <a:spcPts val="0"/>
              </a:spcAft>
              <a:buNone/>
            </a:pPr>
            <a:r>
              <a:t/>
            </a:r>
            <a:endParaRPr sz="1100">
              <a:solidFill>
                <a:schemeClr val="dk1"/>
              </a:solidFill>
            </a:endParaRPr>
          </a:p>
          <a:p>
            <a:pPr indent="0" lvl="0" marL="0" rtl="0" algn="l">
              <a:spcBef>
                <a:spcPts val="0"/>
              </a:spcBef>
              <a:spcAft>
                <a:spcPts val="0"/>
              </a:spcAft>
              <a:buNone/>
            </a:pPr>
            <a:r>
              <a:rPr lang="en" sz="1100">
                <a:solidFill>
                  <a:schemeClr val="dk1"/>
                </a:solidFill>
              </a:rPr>
              <a:t>Product/Service 3:</a:t>
            </a:r>
            <a:endParaRPr sz="1100">
              <a:solidFill>
                <a:schemeClr val="dk1"/>
              </a:solidFill>
            </a:endParaRPr>
          </a:p>
          <a:p>
            <a:pPr indent="0" lvl="0" marL="0" rtl="0" algn="l">
              <a:spcBef>
                <a:spcPts val="0"/>
              </a:spcBef>
              <a:spcAft>
                <a:spcPts val="0"/>
              </a:spcAft>
              <a:buNone/>
            </a:pPr>
            <a:r>
              <a:rPr lang="en" sz="1100">
                <a:solidFill>
                  <a:schemeClr val="dk1"/>
                </a:solidFill>
              </a:rPr>
              <a:t>Description: Labor Fee</a:t>
            </a:r>
            <a:endParaRPr sz="1100">
              <a:solidFill>
                <a:schemeClr val="dk1"/>
              </a:solidFill>
            </a:endParaRPr>
          </a:p>
          <a:p>
            <a:pPr indent="0" lvl="0" marL="0" rtl="0" algn="l">
              <a:spcBef>
                <a:spcPts val="0"/>
              </a:spcBef>
              <a:spcAft>
                <a:spcPts val="0"/>
              </a:spcAft>
              <a:buNone/>
            </a:pPr>
            <a:r>
              <a:rPr lang="en" sz="1100">
                <a:solidFill>
                  <a:schemeClr val="dk1"/>
                </a:solidFill>
              </a:rPr>
              <a:t>Unit Price: 50</a:t>
            </a:r>
            <a:endParaRPr sz="1100">
              <a:solidFill>
                <a:schemeClr val="dk1"/>
              </a:solidFill>
            </a:endParaRPr>
          </a:p>
          <a:p>
            <a:pPr indent="0" lvl="0" marL="0" rtl="0" algn="l">
              <a:spcBef>
                <a:spcPts val="0"/>
              </a:spcBef>
              <a:spcAft>
                <a:spcPts val="0"/>
              </a:spcAft>
              <a:buNone/>
            </a:pPr>
            <a:r>
              <a:rPr lang="en" sz="1100">
                <a:solidFill>
                  <a:schemeClr val="dk1"/>
                </a:solidFill>
              </a:rPr>
              <a:t>Total: $50</a:t>
            </a:r>
            <a:endParaRPr sz="1100">
              <a:solidFill>
                <a:schemeClr val="dk1"/>
              </a:solidFill>
            </a:endParaRPr>
          </a:p>
          <a:p>
            <a:pPr indent="0" lvl="0" marL="0" rtl="0" algn="l">
              <a:spcBef>
                <a:spcPts val="0"/>
              </a:spcBef>
              <a:spcAft>
                <a:spcPts val="0"/>
              </a:spcAft>
              <a:buNone/>
            </a:pPr>
            <a:r>
              <a:t/>
            </a:r>
            <a:endParaRPr sz="1100">
              <a:solidFill>
                <a:schemeClr val="dk1"/>
              </a:solidFill>
            </a:endParaRPr>
          </a:p>
          <a:p>
            <a:pPr indent="0" lvl="0" marL="0" rtl="0" algn="l">
              <a:spcBef>
                <a:spcPts val="0"/>
              </a:spcBef>
              <a:spcAft>
                <a:spcPts val="0"/>
              </a:spcAft>
              <a:buNone/>
            </a:pPr>
            <a:r>
              <a:rPr lang="en" sz="1100">
                <a:solidFill>
                  <a:schemeClr val="dk1"/>
                </a:solidFill>
              </a:rPr>
              <a:t>Product/Service 4:</a:t>
            </a:r>
            <a:endParaRPr sz="1100">
              <a:solidFill>
                <a:schemeClr val="dk1"/>
              </a:solidFill>
            </a:endParaRPr>
          </a:p>
          <a:p>
            <a:pPr indent="0" lvl="0" marL="0" rtl="0" algn="l">
              <a:spcBef>
                <a:spcPts val="0"/>
              </a:spcBef>
              <a:spcAft>
                <a:spcPts val="0"/>
              </a:spcAft>
              <a:buNone/>
            </a:pPr>
            <a:r>
              <a:rPr lang="en" sz="1100">
                <a:solidFill>
                  <a:schemeClr val="dk1"/>
                </a:solidFill>
              </a:rPr>
              <a:t>Description: Service Fee 2</a:t>
            </a:r>
            <a:endParaRPr sz="1100">
              <a:solidFill>
                <a:schemeClr val="dk1"/>
              </a:solidFill>
            </a:endParaRPr>
          </a:p>
          <a:p>
            <a:pPr indent="0" lvl="0" marL="0" rtl="0" algn="l">
              <a:spcBef>
                <a:spcPts val="0"/>
              </a:spcBef>
              <a:spcAft>
                <a:spcPts val="0"/>
              </a:spcAft>
              <a:buNone/>
            </a:pPr>
            <a:r>
              <a:rPr lang="en" sz="1100">
                <a:solidFill>
                  <a:schemeClr val="dk1"/>
                </a:solidFill>
              </a:rPr>
              <a:t>Unit Price: 25</a:t>
            </a:r>
            <a:endParaRPr sz="1100">
              <a:solidFill>
                <a:schemeClr val="dk1"/>
              </a:solidFill>
            </a:endParaRPr>
          </a:p>
          <a:p>
            <a:pPr indent="0" lvl="0" marL="0" rtl="0" algn="l">
              <a:spcBef>
                <a:spcPts val="0"/>
              </a:spcBef>
              <a:spcAft>
                <a:spcPts val="0"/>
              </a:spcAft>
              <a:buNone/>
            </a:pPr>
            <a:r>
              <a:rPr lang="en" sz="1100">
                <a:solidFill>
                  <a:schemeClr val="dk1"/>
                </a:solidFill>
              </a:rPr>
              <a:t>Total: $25</a:t>
            </a:r>
            <a:endParaRPr sz="1100">
              <a:solidFill>
                <a:schemeClr val="dk1"/>
              </a:solidFill>
            </a:endParaRPr>
          </a:p>
          <a:p>
            <a:pPr indent="0" lvl="0" marL="0" rtl="0" algn="l">
              <a:spcBef>
                <a:spcPts val="0"/>
              </a:spcBef>
              <a:spcAft>
                <a:spcPts val="0"/>
              </a:spcAft>
              <a:buNone/>
            </a:pPr>
            <a:r>
              <a:t/>
            </a:r>
            <a:endParaRPr sz="1100">
              <a:solidFill>
                <a:schemeClr val="dk1"/>
              </a:solidFill>
            </a:endParaRPr>
          </a:p>
          <a:p>
            <a:pPr indent="0" lvl="0" marL="0" rtl="0" algn="l">
              <a:spcBef>
                <a:spcPts val="0"/>
              </a:spcBef>
              <a:spcAft>
                <a:spcPts val="0"/>
              </a:spcAft>
              <a:buNone/>
            </a:pPr>
            <a:r>
              <a:rPr lang="en" sz="1100">
                <a:solidFill>
                  <a:schemeClr val="dk1"/>
                </a:solidFill>
              </a:rPr>
              <a:t>Total: $425</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Deepdoctection result(sample)</a:t>
            </a:r>
            <a:endParaRPr/>
          </a:p>
        </p:txBody>
      </p:sp>
      <p:sp>
        <p:nvSpPr>
          <p:cNvPr id="177" name="Google Shape;177;p2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78" name="Google Shape;178;p25"/>
          <p:cNvPicPr preferRelativeResize="0"/>
          <p:nvPr/>
        </p:nvPicPr>
        <p:blipFill>
          <a:blip r:embed="rId3">
            <a:alphaModFix/>
          </a:blip>
          <a:stretch>
            <a:fillRect/>
          </a:stretch>
        </p:blipFill>
        <p:spPr>
          <a:xfrm>
            <a:off x="5918122" y="1152475"/>
            <a:ext cx="2914174" cy="3869075"/>
          </a:xfrm>
          <a:prstGeom prst="rect">
            <a:avLst/>
          </a:prstGeom>
          <a:noFill/>
          <a:ln>
            <a:noFill/>
          </a:ln>
        </p:spPr>
      </p:pic>
      <p:pic>
        <p:nvPicPr>
          <p:cNvPr id="179" name="Google Shape;179;p25"/>
          <p:cNvPicPr preferRelativeResize="0"/>
          <p:nvPr/>
        </p:nvPicPr>
        <p:blipFill>
          <a:blip r:embed="rId4">
            <a:alphaModFix/>
          </a:blip>
          <a:stretch>
            <a:fillRect/>
          </a:stretch>
        </p:blipFill>
        <p:spPr>
          <a:xfrm>
            <a:off x="311697" y="1152475"/>
            <a:ext cx="3028951" cy="402147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Milestone</a:t>
            </a:r>
            <a:endParaRPr/>
          </a:p>
        </p:txBody>
      </p:sp>
      <p:graphicFrame>
        <p:nvGraphicFramePr>
          <p:cNvPr id="66" name="Google Shape;66;p14"/>
          <p:cNvGraphicFramePr/>
          <p:nvPr/>
        </p:nvGraphicFramePr>
        <p:xfrm>
          <a:off x="520400" y="1155900"/>
          <a:ext cx="3000000" cy="3000000"/>
        </p:xfrm>
        <a:graphic>
          <a:graphicData uri="http://schemas.openxmlformats.org/drawingml/2006/table">
            <a:tbl>
              <a:tblPr>
                <a:noFill/>
                <a:tableStyleId>{6E60B495-3891-4FA5-AC26-76BAE8D09D1D}</a:tableStyleId>
              </a:tblPr>
              <a:tblGrid>
                <a:gridCol w="3959175"/>
                <a:gridCol w="3959175"/>
              </a:tblGrid>
              <a:tr h="512475">
                <a:tc>
                  <a:txBody>
                    <a:bodyPr/>
                    <a:lstStyle/>
                    <a:p>
                      <a:pPr indent="0" lvl="0" marL="0" rtl="0" algn="l">
                        <a:spcBef>
                          <a:spcPts val="0"/>
                        </a:spcBef>
                        <a:spcAft>
                          <a:spcPts val="0"/>
                        </a:spcAft>
                        <a:buNone/>
                      </a:pPr>
                      <a:r>
                        <a:rPr b="1" lang="en"/>
                        <a:t>Time</a:t>
                      </a:r>
                      <a:endParaRPr b="1"/>
                    </a:p>
                  </a:txBody>
                  <a:tcPr marT="91425" marB="91425" marR="91425" marL="91425"/>
                </a:tc>
                <a:tc>
                  <a:txBody>
                    <a:bodyPr/>
                    <a:lstStyle/>
                    <a:p>
                      <a:pPr indent="0" lvl="0" marL="0" rtl="0" algn="l">
                        <a:spcBef>
                          <a:spcPts val="0"/>
                        </a:spcBef>
                        <a:spcAft>
                          <a:spcPts val="0"/>
                        </a:spcAft>
                        <a:buNone/>
                      </a:pPr>
                      <a:r>
                        <a:rPr b="1" lang="en"/>
                        <a:t>Milestone</a:t>
                      </a:r>
                      <a:endParaRPr b="1"/>
                    </a:p>
                  </a:txBody>
                  <a:tcPr marT="91425" marB="91425" marR="91425" marL="91425"/>
                </a:tc>
              </a:tr>
              <a:tr h="512475">
                <a:tc>
                  <a:txBody>
                    <a:bodyPr/>
                    <a:lstStyle/>
                    <a:p>
                      <a:pPr indent="0" lvl="0" marL="0" rtl="0" algn="l">
                        <a:spcBef>
                          <a:spcPts val="0"/>
                        </a:spcBef>
                        <a:spcAft>
                          <a:spcPts val="0"/>
                        </a:spcAft>
                        <a:buNone/>
                      </a:pPr>
                      <a:r>
                        <a:rPr lang="en"/>
                        <a:t>Oct 3 - Oct 17</a:t>
                      </a:r>
                      <a:endParaRPr/>
                    </a:p>
                  </a:txBody>
                  <a:tcPr marT="91425" marB="91425" marR="91425" marL="91425"/>
                </a:tc>
                <a:tc>
                  <a:txBody>
                    <a:bodyPr/>
                    <a:lstStyle/>
                    <a:p>
                      <a:pPr indent="0" lvl="0" marL="0" rtl="0" algn="l">
                        <a:spcBef>
                          <a:spcPts val="0"/>
                        </a:spcBef>
                        <a:spcAft>
                          <a:spcPts val="0"/>
                        </a:spcAft>
                        <a:buNone/>
                      </a:pPr>
                      <a:r>
                        <a:rPr lang="en"/>
                        <a:t>Baseline, metrics</a:t>
                      </a:r>
                      <a:endParaRPr/>
                    </a:p>
                  </a:txBody>
                  <a:tcPr marT="91425" marB="91425" marR="91425" marL="91425"/>
                </a:tc>
              </a:tr>
              <a:tr h="512475">
                <a:tc>
                  <a:txBody>
                    <a:bodyPr/>
                    <a:lstStyle/>
                    <a:p>
                      <a:pPr indent="0" lvl="0" marL="0" rtl="0" algn="l">
                        <a:spcBef>
                          <a:spcPts val="0"/>
                        </a:spcBef>
                        <a:spcAft>
                          <a:spcPts val="0"/>
                        </a:spcAft>
                        <a:buNone/>
                      </a:pPr>
                      <a:r>
                        <a:rPr lang="en"/>
                        <a:t>Oct 18 - Oct 31</a:t>
                      </a:r>
                      <a:endParaRPr/>
                    </a:p>
                  </a:txBody>
                  <a:tcPr marT="91425" marB="91425" marR="91425" marL="91425"/>
                </a:tc>
                <a:tc>
                  <a:txBody>
                    <a:bodyPr/>
                    <a:lstStyle/>
                    <a:p>
                      <a:pPr indent="0" lvl="0" marL="0" rtl="0" algn="l">
                        <a:spcBef>
                          <a:spcPts val="0"/>
                        </a:spcBef>
                        <a:spcAft>
                          <a:spcPts val="0"/>
                        </a:spcAft>
                        <a:buNone/>
                      </a:pPr>
                      <a:r>
                        <a:rPr lang="en"/>
                        <a:t>OCR optimization</a:t>
                      </a:r>
                      <a:endParaRPr/>
                    </a:p>
                  </a:txBody>
                  <a:tcPr marT="91425" marB="91425" marR="91425" marL="91425"/>
                </a:tc>
              </a:tr>
              <a:tr h="512475">
                <a:tc>
                  <a:txBody>
                    <a:bodyPr/>
                    <a:lstStyle/>
                    <a:p>
                      <a:pPr indent="0" lvl="0" marL="0" rtl="0" algn="l">
                        <a:spcBef>
                          <a:spcPts val="0"/>
                        </a:spcBef>
                        <a:spcAft>
                          <a:spcPts val="0"/>
                        </a:spcAft>
                        <a:buNone/>
                      </a:pPr>
                      <a:r>
                        <a:rPr lang="en"/>
                        <a:t>Nov 1 - Nov 21</a:t>
                      </a:r>
                      <a:endParaRPr/>
                    </a:p>
                  </a:txBody>
                  <a:tcPr marT="91425" marB="91425" marR="91425" marL="91425"/>
                </a:tc>
                <a:tc>
                  <a:txBody>
                    <a:bodyPr/>
                    <a:lstStyle/>
                    <a:p>
                      <a:pPr indent="0" lvl="0" marL="0" rtl="0" algn="l">
                        <a:spcBef>
                          <a:spcPts val="0"/>
                        </a:spcBef>
                        <a:spcAft>
                          <a:spcPts val="0"/>
                        </a:spcAft>
                        <a:buNone/>
                      </a:pPr>
                      <a:r>
                        <a:rPr lang="en"/>
                        <a:t>Prototype &amp; demo(Search w/o GPT + WebApp)</a:t>
                      </a:r>
                      <a:endParaRPr/>
                    </a:p>
                  </a:txBody>
                  <a:tcPr marT="91425" marB="91425" marR="91425" marL="91425"/>
                </a:tc>
              </a:tr>
              <a:tr h="512475">
                <a:tc>
                  <a:txBody>
                    <a:bodyPr/>
                    <a:lstStyle/>
                    <a:p>
                      <a:pPr indent="0" lvl="0" marL="0" rtl="0" algn="l">
                        <a:spcBef>
                          <a:spcPts val="0"/>
                        </a:spcBef>
                        <a:spcAft>
                          <a:spcPts val="0"/>
                        </a:spcAft>
                        <a:buNone/>
                      </a:pPr>
                      <a:r>
                        <a:rPr lang="en"/>
                        <a:t>Nov 22 - Nov 28</a:t>
                      </a:r>
                      <a:endParaRPr/>
                    </a:p>
                  </a:txBody>
                  <a:tcPr marT="91425" marB="91425" marR="91425" marL="91425"/>
                </a:tc>
                <a:tc>
                  <a:txBody>
                    <a:bodyPr/>
                    <a:lstStyle/>
                    <a:p>
                      <a:pPr indent="0" lvl="0" marL="0" rtl="0" algn="l">
                        <a:spcBef>
                          <a:spcPts val="0"/>
                        </a:spcBef>
                        <a:spcAft>
                          <a:spcPts val="0"/>
                        </a:spcAft>
                        <a:buNone/>
                      </a:pPr>
                      <a:r>
                        <a:rPr lang="en"/>
                        <a:t>Backend API &amp; UI design</a:t>
                      </a:r>
                      <a:endParaRPr/>
                    </a:p>
                  </a:txBody>
                  <a:tcPr marT="91425" marB="91425" marR="91425" marL="91425"/>
                </a:tc>
              </a:tr>
              <a:tr h="512475">
                <a:tc>
                  <a:txBody>
                    <a:bodyPr/>
                    <a:lstStyle/>
                    <a:p>
                      <a:pPr indent="0" lvl="0" marL="0" rtl="0" algn="l">
                        <a:spcBef>
                          <a:spcPts val="0"/>
                        </a:spcBef>
                        <a:spcAft>
                          <a:spcPts val="0"/>
                        </a:spcAft>
                        <a:buNone/>
                      </a:pPr>
                      <a:r>
                        <a:rPr lang="en"/>
                        <a:t>Nov 29 - Dec 16</a:t>
                      </a:r>
                      <a:endParaRPr/>
                    </a:p>
                  </a:txBody>
                  <a:tcPr marT="91425" marB="91425" marR="91425" marL="91425"/>
                </a:tc>
                <a:tc>
                  <a:txBody>
                    <a:bodyPr/>
                    <a:lstStyle/>
                    <a:p>
                      <a:pPr indent="0" lvl="0" marL="0" rtl="0" algn="l">
                        <a:spcBef>
                          <a:spcPts val="0"/>
                        </a:spcBef>
                        <a:spcAft>
                          <a:spcPts val="0"/>
                        </a:spcAft>
                        <a:buNone/>
                      </a:pPr>
                      <a:r>
                        <a:rPr lang="en"/>
                        <a:t>Final Presentation</a:t>
                      </a:r>
                      <a:endParaRPr/>
                    </a:p>
                  </a:txBody>
                  <a:tcPr marT="91425" marB="91425" marR="91425" marL="91425"/>
                </a:tc>
              </a:tr>
            </a:tbl>
          </a:graphicData>
        </a:graphic>
      </p:graphicFrame>
      <p:pic>
        <p:nvPicPr>
          <p:cNvPr id="67" name="Google Shape;67;p14"/>
          <p:cNvPicPr preferRelativeResize="0"/>
          <p:nvPr/>
        </p:nvPicPr>
        <p:blipFill rotWithShape="1">
          <a:blip r:embed="rId3">
            <a:alphaModFix/>
          </a:blip>
          <a:srcRect b="14529" l="1137" r="1671" t="0"/>
          <a:stretch/>
        </p:blipFill>
        <p:spPr>
          <a:xfrm>
            <a:off x="0" y="4482750"/>
            <a:ext cx="9144000" cy="695650"/>
          </a:xfrm>
          <a:prstGeom prst="rect">
            <a:avLst/>
          </a:prstGeom>
          <a:noFill/>
          <a:ln>
            <a:noFill/>
          </a:ln>
        </p:spPr>
      </p:pic>
      <p:pic>
        <p:nvPicPr>
          <p:cNvPr id="68" name="Google Shape;68;p14"/>
          <p:cNvPicPr preferRelativeResize="0"/>
          <p:nvPr/>
        </p:nvPicPr>
        <p:blipFill>
          <a:blip r:embed="rId4">
            <a:alphaModFix/>
          </a:blip>
          <a:stretch>
            <a:fillRect/>
          </a:stretch>
        </p:blipFill>
        <p:spPr>
          <a:xfrm>
            <a:off x="6546991" y="4710025"/>
            <a:ext cx="2375685" cy="290000"/>
          </a:xfrm>
          <a:prstGeom prst="rect">
            <a:avLst/>
          </a:prstGeom>
          <a:noFill/>
          <a:ln>
            <a:noFill/>
          </a:ln>
        </p:spPr>
      </p:pic>
      <p:pic>
        <p:nvPicPr>
          <p:cNvPr id="69" name="Google Shape;69;p14"/>
          <p:cNvPicPr preferRelativeResize="0"/>
          <p:nvPr/>
        </p:nvPicPr>
        <p:blipFill rotWithShape="1">
          <a:blip r:embed="rId5">
            <a:alphaModFix/>
          </a:blip>
          <a:srcRect b="10870" l="23010" r="23214" t="10302"/>
          <a:stretch/>
        </p:blipFill>
        <p:spPr>
          <a:xfrm>
            <a:off x="0" y="4521425"/>
            <a:ext cx="617799" cy="6569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Progress</a:t>
            </a:r>
            <a:endParaRPr/>
          </a:p>
        </p:txBody>
      </p:sp>
      <p:sp>
        <p:nvSpPr>
          <p:cNvPr id="75" name="Google Shape;75;p1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Image Retrieval</a:t>
            </a:r>
            <a:endParaRPr/>
          </a:p>
          <a:p>
            <a:pPr indent="-342900" lvl="0" marL="457200" rtl="0" algn="l">
              <a:spcBef>
                <a:spcPts val="1200"/>
              </a:spcBef>
              <a:spcAft>
                <a:spcPts val="0"/>
              </a:spcAft>
              <a:buSzPts val="1800"/>
              <a:buChar char="-"/>
            </a:pPr>
            <a:r>
              <a:rPr lang="en"/>
              <a:t>Baseline model</a:t>
            </a:r>
            <a:endParaRPr/>
          </a:p>
          <a:p>
            <a:pPr indent="-317500" lvl="1" marL="914400" rtl="0" algn="l">
              <a:spcBef>
                <a:spcPts val="0"/>
              </a:spcBef>
              <a:spcAft>
                <a:spcPts val="0"/>
              </a:spcAft>
              <a:buSzPts val="1400"/>
              <a:buChar char="-"/>
            </a:pPr>
            <a:r>
              <a:rPr lang="en"/>
              <a:t>100% Acc for images</a:t>
            </a:r>
            <a:endParaRPr/>
          </a:p>
          <a:p>
            <a:pPr indent="0" lvl="0" marL="0" rtl="0" algn="l">
              <a:spcBef>
                <a:spcPts val="1200"/>
              </a:spcBef>
              <a:spcAft>
                <a:spcPts val="0"/>
              </a:spcAft>
              <a:buNone/>
            </a:pPr>
            <a:r>
              <a:rPr lang="en"/>
              <a:t>Caption Retrieval</a:t>
            </a:r>
            <a:endParaRPr/>
          </a:p>
          <a:p>
            <a:pPr indent="-342900" lvl="0" marL="457200" rtl="0" algn="l">
              <a:spcBef>
                <a:spcPts val="1200"/>
              </a:spcBef>
              <a:spcAft>
                <a:spcPts val="0"/>
              </a:spcAft>
              <a:buSzPts val="1800"/>
              <a:buChar char="-"/>
            </a:pPr>
            <a:r>
              <a:rPr lang="en"/>
              <a:t>Consider a similarity model</a:t>
            </a:r>
            <a:endParaRPr/>
          </a:p>
          <a:p>
            <a:pPr indent="0" lvl="0" marL="0" rtl="0" algn="l">
              <a:spcBef>
                <a:spcPts val="1200"/>
              </a:spcBef>
              <a:spcAft>
                <a:spcPts val="0"/>
              </a:spcAft>
              <a:buNone/>
            </a:pPr>
            <a:r>
              <a:rPr lang="en"/>
              <a:t>Table Retrieval</a:t>
            </a:r>
            <a:endParaRPr/>
          </a:p>
          <a:p>
            <a:pPr indent="-342900" lvl="0" marL="457200" rtl="0" algn="l">
              <a:spcBef>
                <a:spcPts val="1200"/>
              </a:spcBef>
              <a:spcAft>
                <a:spcPts val="0"/>
              </a:spcAft>
              <a:buSzPts val="1800"/>
              <a:buChar char="-"/>
            </a:pPr>
            <a:r>
              <a:rPr lang="en"/>
              <a:t>Baseline model</a:t>
            </a:r>
            <a:endParaRPr/>
          </a:p>
          <a:p>
            <a:pPr indent="-317500" lvl="1" marL="914400" rtl="0" algn="l">
              <a:spcBef>
                <a:spcPts val="0"/>
              </a:spcBef>
              <a:spcAft>
                <a:spcPts val="0"/>
              </a:spcAft>
              <a:buSzPts val="1400"/>
              <a:buChar char="-"/>
            </a:pPr>
            <a:r>
              <a:t/>
            </a:r>
            <a:endParaRPr/>
          </a:p>
        </p:txBody>
      </p:sp>
      <p:pic>
        <p:nvPicPr>
          <p:cNvPr id="76" name="Google Shape;76;p15"/>
          <p:cNvPicPr preferRelativeResize="0"/>
          <p:nvPr/>
        </p:nvPicPr>
        <p:blipFill rotWithShape="1">
          <a:blip r:embed="rId3">
            <a:alphaModFix/>
          </a:blip>
          <a:srcRect b="14529" l="1137" r="1671" t="0"/>
          <a:stretch/>
        </p:blipFill>
        <p:spPr>
          <a:xfrm>
            <a:off x="0" y="4482750"/>
            <a:ext cx="9144000" cy="695650"/>
          </a:xfrm>
          <a:prstGeom prst="rect">
            <a:avLst/>
          </a:prstGeom>
          <a:noFill/>
          <a:ln>
            <a:noFill/>
          </a:ln>
        </p:spPr>
      </p:pic>
      <p:pic>
        <p:nvPicPr>
          <p:cNvPr id="77" name="Google Shape;77;p15"/>
          <p:cNvPicPr preferRelativeResize="0"/>
          <p:nvPr/>
        </p:nvPicPr>
        <p:blipFill>
          <a:blip r:embed="rId4">
            <a:alphaModFix/>
          </a:blip>
          <a:stretch>
            <a:fillRect/>
          </a:stretch>
        </p:blipFill>
        <p:spPr>
          <a:xfrm>
            <a:off x="6546991" y="4710025"/>
            <a:ext cx="2375685" cy="290000"/>
          </a:xfrm>
          <a:prstGeom prst="rect">
            <a:avLst/>
          </a:prstGeom>
          <a:noFill/>
          <a:ln>
            <a:noFill/>
          </a:ln>
        </p:spPr>
      </p:pic>
      <p:pic>
        <p:nvPicPr>
          <p:cNvPr id="78" name="Google Shape;78;p15"/>
          <p:cNvPicPr preferRelativeResize="0"/>
          <p:nvPr/>
        </p:nvPicPr>
        <p:blipFill rotWithShape="1">
          <a:blip r:embed="rId5">
            <a:alphaModFix/>
          </a:blip>
          <a:srcRect b="10870" l="23010" r="23214" t="10302"/>
          <a:stretch/>
        </p:blipFill>
        <p:spPr>
          <a:xfrm>
            <a:off x="0" y="4521425"/>
            <a:ext cx="617799" cy="6569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sp>
        <p:nvSpPr>
          <p:cNvPr id="83" name="Google Shape;83;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Metrics</a:t>
            </a:r>
            <a:endParaRPr/>
          </a:p>
        </p:txBody>
      </p:sp>
      <p:sp>
        <p:nvSpPr>
          <p:cNvPr id="84" name="Google Shape;84;p1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a:t>Image R</a:t>
            </a:r>
            <a:r>
              <a:rPr lang="en"/>
              <a:t>etrieval</a:t>
            </a:r>
            <a:endParaRPr/>
          </a:p>
          <a:p>
            <a:pPr indent="-342900" lvl="0" marL="457200" rtl="0" algn="l">
              <a:spcBef>
                <a:spcPts val="1200"/>
              </a:spcBef>
              <a:spcAft>
                <a:spcPts val="0"/>
              </a:spcAft>
              <a:buSzPts val="1800"/>
              <a:buChar char="-"/>
            </a:pPr>
            <a:r>
              <a:rPr lang="en"/>
              <a:t>Accuracy = n_extracted / n_total</a:t>
            </a:r>
            <a:endParaRPr/>
          </a:p>
          <a:p>
            <a:pPr indent="0" lvl="0" marL="0" rtl="0" algn="l">
              <a:spcBef>
                <a:spcPts val="1200"/>
              </a:spcBef>
              <a:spcAft>
                <a:spcPts val="0"/>
              </a:spcAft>
              <a:buNone/>
            </a:pPr>
            <a:r>
              <a:rPr lang="en"/>
              <a:t>Caption-Image matching (Caption retrieval)</a:t>
            </a:r>
            <a:endParaRPr/>
          </a:p>
          <a:p>
            <a:pPr indent="-342900" lvl="0" marL="457200" rtl="0" algn="l">
              <a:spcBef>
                <a:spcPts val="1200"/>
              </a:spcBef>
              <a:spcAft>
                <a:spcPts val="0"/>
              </a:spcAft>
              <a:buSzPts val="1800"/>
              <a:buChar char="-"/>
            </a:pPr>
            <a:r>
              <a:rPr lang="en"/>
              <a:t>BLEU</a:t>
            </a:r>
            <a:endParaRPr/>
          </a:p>
          <a:p>
            <a:pPr indent="-342900" lvl="0" marL="457200" rtl="0" algn="l">
              <a:spcBef>
                <a:spcPts val="0"/>
              </a:spcBef>
              <a:spcAft>
                <a:spcPts val="0"/>
              </a:spcAft>
              <a:buSzPts val="1800"/>
              <a:buChar char="-"/>
            </a:pPr>
            <a:r>
              <a:rPr lang="en"/>
              <a:t>Jaccard Similarity</a:t>
            </a:r>
            <a:endParaRPr/>
          </a:p>
          <a:p>
            <a:pPr indent="0" lvl="0" marL="0" rtl="0" algn="l">
              <a:spcBef>
                <a:spcPts val="1200"/>
              </a:spcBef>
              <a:spcAft>
                <a:spcPts val="0"/>
              </a:spcAft>
              <a:buNone/>
            </a:pPr>
            <a:r>
              <a:rPr lang="en"/>
              <a:t>Table R</a:t>
            </a:r>
            <a:r>
              <a:rPr lang="en"/>
              <a:t>etrieval</a:t>
            </a:r>
            <a:endParaRPr/>
          </a:p>
          <a:p>
            <a:pPr indent="-342900" lvl="0" marL="457200" rtl="0" algn="l">
              <a:spcBef>
                <a:spcPts val="1200"/>
              </a:spcBef>
              <a:spcAft>
                <a:spcPts val="0"/>
              </a:spcAft>
              <a:buSzPts val="1800"/>
              <a:buChar char="-"/>
            </a:pPr>
            <a:r>
              <a:rPr lang="en"/>
              <a:t>Cell-level accuracy</a:t>
            </a:r>
            <a:endParaRPr/>
          </a:p>
          <a:p>
            <a:pPr indent="-342900" lvl="0" marL="457200" rtl="0" algn="l">
              <a:spcBef>
                <a:spcPts val="0"/>
              </a:spcBef>
              <a:spcAft>
                <a:spcPts val="0"/>
              </a:spcAft>
              <a:buSzPts val="1800"/>
              <a:buChar char="-"/>
            </a:pPr>
            <a:r>
              <a:rPr lang="en"/>
              <a:t>Row and Column Level Accuracy</a:t>
            </a:r>
            <a:endParaRPr/>
          </a:p>
        </p:txBody>
      </p:sp>
      <p:pic>
        <p:nvPicPr>
          <p:cNvPr id="85" name="Google Shape;85;p16"/>
          <p:cNvPicPr preferRelativeResize="0"/>
          <p:nvPr/>
        </p:nvPicPr>
        <p:blipFill rotWithShape="1">
          <a:blip r:embed="rId3">
            <a:alphaModFix/>
          </a:blip>
          <a:srcRect b="14529" l="1137" r="1671" t="0"/>
          <a:stretch/>
        </p:blipFill>
        <p:spPr>
          <a:xfrm>
            <a:off x="0" y="4482750"/>
            <a:ext cx="9144000" cy="695650"/>
          </a:xfrm>
          <a:prstGeom prst="rect">
            <a:avLst/>
          </a:prstGeom>
          <a:noFill/>
          <a:ln>
            <a:noFill/>
          </a:ln>
        </p:spPr>
      </p:pic>
      <p:pic>
        <p:nvPicPr>
          <p:cNvPr id="86" name="Google Shape;86;p16"/>
          <p:cNvPicPr preferRelativeResize="0"/>
          <p:nvPr/>
        </p:nvPicPr>
        <p:blipFill>
          <a:blip r:embed="rId4">
            <a:alphaModFix/>
          </a:blip>
          <a:stretch>
            <a:fillRect/>
          </a:stretch>
        </p:blipFill>
        <p:spPr>
          <a:xfrm>
            <a:off x="6546991" y="4710025"/>
            <a:ext cx="2375685" cy="290000"/>
          </a:xfrm>
          <a:prstGeom prst="rect">
            <a:avLst/>
          </a:prstGeom>
          <a:noFill/>
          <a:ln>
            <a:noFill/>
          </a:ln>
        </p:spPr>
      </p:pic>
      <p:pic>
        <p:nvPicPr>
          <p:cNvPr id="87" name="Google Shape;87;p16"/>
          <p:cNvPicPr preferRelativeResize="0"/>
          <p:nvPr/>
        </p:nvPicPr>
        <p:blipFill rotWithShape="1">
          <a:blip r:embed="rId5">
            <a:alphaModFix/>
          </a:blip>
          <a:srcRect b="10870" l="23010" r="23214" t="10302"/>
          <a:stretch/>
        </p:blipFill>
        <p:spPr>
          <a:xfrm>
            <a:off x="0" y="4521425"/>
            <a:ext cx="617799" cy="6569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Plans next week</a:t>
            </a:r>
            <a:endParaRPr/>
          </a:p>
        </p:txBody>
      </p:sp>
      <p:sp>
        <p:nvSpPr>
          <p:cNvPr id="93" name="Google Shape;93;p1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Labeling data</a:t>
            </a:r>
            <a:endParaRPr/>
          </a:p>
          <a:p>
            <a:pPr indent="-342900" lvl="0" marL="457200" rtl="0" algn="l">
              <a:spcBef>
                <a:spcPts val="0"/>
              </a:spcBef>
              <a:spcAft>
                <a:spcPts val="0"/>
              </a:spcAft>
              <a:buSzPts val="1800"/>
              <a:buChar char="-"/>
            </a:pPr>
            <a:r>
              <a:rPr lang="en"/>
              <a:t>Baseline for caption retrieval </a:t>
            </a:r>
            <a:endParaRPr/>
          </a:p>
          <a:p>
            <a:pPr indent="0" lvl="0" marL="0" rtl="0" algn="l">
              <a:spcBef>
                <a:spcPts val="1200"/>
              </a:spcBef>
              <a:spcAft>
                <a:spcPts val="1200"/>
              </a:spcAft>
              <a:buNone/>
            </a:pPr>
            <a:r>
              <a:t/>
            </a:r>
            <a:endParaRPr/>
          </a:p>
        </p:txBody>
      </p:sp>
      <p:pic>
        <p:nvPicPr>
          <p:cNvPr id="94" name="Google Shape;94;p17"/>
          <p:cNvPicPr preferRelativeResize="0"/>
          <p:nvPr/>
        </p:nvPicPr>
        <p:blipFill rotWithShape="1">
          <a:blip r:embed="rId3">
            <a:alphaModFix/>
          </a:blip>
          <a:srcRect b="14529" l="1137" r="1671" t="0"/>
          <a:stretch/>
        </p:blipFill>
        <p:spPr>
          <a:xfrm>
            <a:off x="0" y="4482750"/>
            <a:ext cx="9144000" cy="695650"/>
          </a:xfrm>
          <a:prstGeom prst="rect">
            <a:avLst/>
          </a:prstGeom>
          <a:noFill/>
          <a:ln>
            <a:noFill/>
          </a:ln>
        </p:spPr>
      </p:pic>
      <p:pic>
        <p:nvPicPr>
          <p:cNvPr id="95" name="Google Shape;95;p17"/>
          <p:cNvPicPr preferRelativeResize="0"/>
          <p:nvPr/>
        </p:nvPicPr>
        <p:blipFill>
          <a:blip r:embed="rId4">
            <a:alphaModFix/>
          </a:blip>
          <a:stretch>
            <a:fillRect/>
          </a:stretch>
        </p:blipFill>
        <p:spPr>
          <a:xfrm>
            <a:off x="6546991" y="4710025"/>
            <a:ext cx="2375685" cy="290000"/>
          </a:xfrm>
          <a:prstGeom prst="rect">
            <a:avLst/>
          </a:prstGeom>
          <a:noFill/>
          <a:ln>
            <a:noFill/>
          </a:ln>
        </p:spPr>
      </p:pic>
      <p:pic>
        <p:nvPicPr>
          <p:cNvPr id="96" name="Google Shape;96;p17"/>
          <p:cNvPicPr preferRelativeResize="0"/>
          <p:nvPr/>
        </p:nvPicPr>
        <p:blipFill rotWithShape="1">
          <a:blip r:embed="rId5">
            <a:alphaModFix/>
          </a:blip>
          <a:srcRect b="10870" l="23010" r="23214" t="10302"/>
          <a:stretch/>
        </p:blipFill>
        <p:spPr>
          <a:xfrm>
            <a:off x="0" y="4521425"/>
            <a:ext cx="617799" cy="6569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Image + Captions </a:t>
            </a:r>
            <a:r>
              <a:rPr lang="en"/>
              <a:t>Retrieval</a:t>
            </a:r>
            <a:endParaRPr/>
          </a:p>
        </p:txBody>
      </p:sp>
      <p:sp>
        <p:nvSpPr>
          <p:cNvPr id="102" name="Google Shape;102;p18"/>
          <p:cNvSpPr txBox="1"/>
          <p:nvPr>
            <p:ph idx="1" type="body"/>
          </p:nvPr>
        </p:nvSpPr>
        <p:spPr>
          <a:xfrm>
            <a:off x="311700" y="1152475"/>
            <a:ext cx="8520600" cy="2637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Approach:</a:t>
            </a:r>
            <a:endParaRPr/>
          </a:p>
          <a:p>
            <a:pPr indent="-342900" lvl="0" marL="457200" rtl="0" algn="l">
              <a:spcBef>
                <a:spcPts val="1200"/>
              </a:spcBef>
              <a:spcAft>
                <a:spcPts val="0"/>
              </a:spcAft>
              <a:buSzPts val="1800"/>
              <a:buChar char="-"/>
            </a:pPr>
            <a:r>
              <a:rPr lang="en"/>
              <a:t>Identify the position of image and text on a page</a:t>
            </a:r>
            <a:endParaRPr/>
          </a:p>
          <a:p>
            <a:pPr indent="-342900" lvl="0" marL="457200" rtl="0" algn="l">
              <a:spcBef>
                <a:spcPts val="0"/>
              </a:spcBef>
              <a:spcAft>
                <a:spcPts val="0"/>
              </a:spcAft>
              <a:buSzPts val="1800"/>
              <a:buChar char="-"/>
            </a:pPr>
            <a:r>
              <a:rPr lang="en"/>
              <a:t>Search for text within a certain vertical distance</a:t>
            </a:r>
            <a:endParaRPr/>
          </a:p>
          <a:p>
            <a:pPr indent="0" lvl="0" marL="0" rtl="0" algn="l">
              <a:spcBef>
                <a:spcPts val="1200"/>
              </a:spcBef>
              <a:spcAft>
                <a:spcPts val="1200"/>
              </a:spcAft>
              <a:buNone/>
            </a:pPr>
            <a:r>
              <a:t/>
            </a:r>
            <a:endParaRPr/>
          </a:p>
        </p:txBody>
      </p:sp>
      <p:pic>
        <p:nvPicPr>
          <p:cNvPr id="103" name="Google Shape;103;p18"/>
          <p:cNvPicPr preferRelativeResize="0"/>
          <p:nvPr/>
        </p:nvPicPr>
        <p:blipFill rotWithShape="1">
          <a:blip r:embed="rId3">
            <a:alphaModFix/>
          </a:blip>
          <a:srcRect b="14529" l="1137" r="1671" t="0"/>
          <a:stretch/>
        </p:blipFill>
        <p:spPr>
          <a:xfrm>
            <a:off x="0" y="4482750"/>
            <a:ext cx="9144000" cy="695650"/>
          </a:xfrm>
          <a:prstGeom prst="rect">
            <a:avLst/>
          </a:prstGeom>
          <a:noFill/>
          <a:ln>
            <a:noFill/>
          </a:ln>
        </p:spPr>
      </p:pic>
      <p:pic>
        <p:nvPicPr>
          <p:cNvPr id="104" name="Google Shape;104;p18"/>
          <p:cNvPicPr preferRelativeResize="0"/>
          <p:nvPr/>
        </p:nvPicPr>
        <p:blipFill>
          <a:blip r:embed="rId4">
            <a:alphaModFix/>
          </a:blip>
          <a:stretch>
            <a:fillRect/>
          </a:stretch>
        </p:blipFill>
        <p:spPr>
          <a:xfrm>
            <a:off x="6546991" y="4710025"/>
            <a:ext cx="2375685" cy="290000"/>
          </a:xfrm>
          <a:prstGeom prst="rect">
            <a:avLst/>
          </a:prstGeom>
          <a:noFill/>
          <a:ln>
            <a:noFill/>
          </a:ln>
        </p:spPr>
      </p:pic>
      <p:pic>
        <p:nvPicPr>
          <p:cNvPr id="105" name="Google Shape;105;p18"/>
          <p:cNvPicPr preferRelativeResize="0"/>
          <p:nvPr/>
        </p:nvPicPr>
        <p:blipFill rotWithShape="1">
          <a:blip r:embed="rId5">
            <a:alphaModFix/>
          </a:blip>
          <a:srcRect b="10870" l="23010" r="23214" t="10302"/>
          <a:stretch/>
        </p:blipFill>
        <p:spPr>
          <a:xfrm>
            <a:off x="0" y="4521425"/>
            <a:ext cx="617799" cy="656975"/>
          </a:xfrm>
          <a:prstGeom prst="rect">
            <a:avLst/>
          </a:prstGeom>
          <a:noFill/>
          <a:ln>
            <a:noFill/>
          </a:ln>
        </p:spPr>
      </p:pic>
      <p:pic>
        <p:nvPicPr>
          <p:cNvPr id="106" name="Google Shape;106;p18"/>
          <p:cNvPicPr preferRelativeResize="0"/>
          <p:nvPr/>
        </p:nvPicPr>
        <p:blipFill>
          <a:blip r:embed="rId6">
            <a:alphaModFix/>
          </a:blip>
          <a:stretch>
            <a:fillRect/>
          </a:stretch>
        </p:blipFill>
        <p:spPr>
          <a:xfrm>
            <a:off x="4504894" y="2387800"/>
            <a:ext cx="3728356" cy="1971300"/>
          </a:xfrm>
          <a:prstGeom prst="rect">
            <a:avLst/>
          </a:prstGeom>
          <a:noFill/>
          <a:ln>
            <a:noFill/>
          </a:ln>
        </p:spPr>
      </p:pic>
      <p:pic>
        <p:nvPicPr>
          <p:cNvPr id="107" name="Google Shape;107;p18"/>
          <p:cNvPicPr preferRelativeResize="0"/>
          <p:nvPr/>
        </p:nvPicPr>
        <p:blipFill>
          <a:blip r:embed="rId7">
            <a:alphaModFix/>
          </a:blip>
          <a:stretch>
            <a:fillRect/>
          </a:stretch>
        </p:blipFill>
        <p:spPr>
          <a:xfrm>
            <a:off x="1397877" y="2440274"/>
            <a:ext cx="2375675" cy="197129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Table Retrieval</a:t>
            </a:r>
            <a:endParaRPr/>
          </a:p>
          <a:p>
            <a:pPr indent="0" lvl="0" marL="0" rtl="0" algn="l">
              <a:spcBef>
                <a:spcPts val="0"/>
              </a:spcBef>
              <a:spcAft>
                <a:spcPts val="0"/>
              </a:spcAft>
              <a:buNone/>
            </a:pPr>
            <a:r>
              <a:t/>
            </a:r>
            <a:endParaRPr/>
          </a:p>
        </p:txBody>
      </p:sp>
      <p:sp>
        <p:nvSpPr>
          <p:cNvPr id="113" name="Google Shape;113;p19"/>
          <p:cNvSpPr txBox="1"/>
          <p:nvPr>
            <p:ph idx="1" type="body"/>
          </p:nvPr>
        </p:nvSpPr>
        <p:spPr>
          <a:xfrm>
            <a:off x="311700" y="916700"/>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Use PyPDF, Tabula to directly extract tables from pdf.</a:t>
            </a:r>
            <a:endParaRPr/>
          </a:p>
        </p:txBody>
      </p:sp>
      <p:pic>
        <p:nvPicPr>
          <p:cNvPr id="114" name="Google Shape;114;p19"/>
          <p:cNvPicPr preferRelativeResize="0"/>
          <p:nvPr/>
        </p:nvPicPr>
        <p:blipFill>
          <a:blip r:embed="rId3">
            <a:alphaModFix/>
          </a:blip>
          <a:stretch>
            <a:fillRect/>
          </a:stretch>
        </p:blipFill>
        <p:spPr>
          <a:xfrm>
            <a:off x="694475" y="1361999"/>
            <a:ext cx="6790949" cy="2000375"/>
          </a:xfrm>
          <a:prstGeom prst="rect">
            <a:avLst/>
          </a:prstGeom>
          <a:noFill/>
          <a:ln>
            <a:noFill/>
          </a:ln>
        </p:spPr>
      </p:pic>
      <p:pic>
        <p:nvPicPr>
          <p:cNvPr id="115" name="Google Shape;115;p19"/>
          <p:cNvPicPr preferRelativeResize="0"/>
          <p:nvPr/>
        </p:nvPicPr>
        <p:blipFill>
          <a:blip r:embed="rId4">
            <a:alphaModFix/>
          </a:blip>
          <a:stretch>
            <a:fillRect/>
          </a:stretch>
        </p:blipFill>
        <p:spPr>
          <a:xfrm>
            <a:off x="694475" y="3362375"/>
            <a:ext cx="7414351" cy="15394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Table Retrieval</a:t>
            </a:r>
            <a:endParaRPr/>
          </a:p>
        </p:txBody>
      </p:sp>
      <p:sp>
        <p:nvSpPr>
          <p:cNvPr id="121" name="Google Shape;121;p20"/>
          <p:cNvSpPr txBox="1"/>
          <p:nvPr>
            <p:ph idx="1" type="body"/>
          </p:nvPr>
        </p:nvSpPr>
        <p:spPr>
          <a:xfrm>
            <a:off x="311700" y="1152475"/>
            <a:ext cx="5565000" cy="19722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SzPts val="1400"/>
              <a:buChar char="●"/>
            </a:pPr>
            <a:r>
              <a:rPr b="1" lang="en" sz="1400"/>
              <a:t>Sample from Unilever annual report - 2022</a:t>
            </a:r>
            <a:endParaRPr b="1" sz="1400"/>
          </a:p>
        </p:txBody>
      </p:sp>
      <p:pic>
        <p:nvPicPr>
          <p:cNvPr id="122" name="Google Shape;122;p20"/>
          <p:cNvPicPr preferRelativeResize="0"/>
          <p:nvPr/>
        </p:nvPicPr>
        <p:blipFill rotWithShape="1">
          <a:blip r:embed="rId3">
            <a:alphaModFix/>
          </a:blip>
          <a:srcRect b="14529" l="1137" r="1671" t="0"/>
          <a:stretch/>
        </p:blipFill>
        <p:spPr>
          <a:xfrm>
            <a:off x="0" y="4482750"/>
            <a:ext cx="9144000" cy="695650"/>
          </a:xfrm>
          <a:prstGeom prst="rect">
            <a:avLst/>
          </a:prstGeom>
          <a:noFill/>
          <a:ln>
            <a:noFill/>
          </a:ln>
        </p:spPr>
      </p:pic>
      <p:pic>
        <p:nvPicPr>
          <p:cNvPr id="123" name="Google Shape;123;p20"/>
          <p:cNvPicPr preferRelativeResize="0"/>
          <p:nvPr/>
        </p:nvPicPr>
        <p:blipFill>
          <a:blip r:embed="rId4">
            <a:alphaModFix/>
          </a:blip>
          <a:stretch>
            <a:fillRect/>
          </a:stretch>
        </p:blipFill>
        <p:spPr>
          <a:xfrm>
            <a:off x="6546991" y="4710025"/>
            <a:ext cx="2375685" cy="290000"/>
          </a:xfrm>
          <a:prstGeom prst="rect">
            <a:avLst/>
          </a:prstGeom>
          <a:noFill/>
          <a:ln>
            <a:noFill/>
          </a:ln>
        </p:spPr>
      </p:pic>
      <p:pic>
        <p:nvPicPr>
          <p:cNvPr id="124" name="Google Shape;124;p20"/>
          <p:cNvPicPr preferRelativeResize="0"/>
          <p:nvPr/>
        </p:nvPicPr>
        <p:blipFill rotWithShape="1">
          <a:blip r:embed="rId5">
            <a:alphaModFix/>
          </a:blip>
          <a:srcRect b="10870" l="23010" r="23214" t="10302"/>
          <a:stretch/>
        </p:blipFill>
        <p:spPr>
          <a:xfrm>
            <a:off x="0" y="4521425"/>
            <a:ext cx="617799" cy="656975"/>
          </a:xfrm>
          <a:prstGeom prst="rect">
            <a:avLst/>
          </a:prstGeom>
          <a:noFill/>
          <a:ln>
            <a:noFill/>
          </a:ln>
        </p:spPr>
      </p:pic>
      <p:pic>
        <p:nvPicPr>
          <p:cNvPr id="125" name="Google Shape;125;p20"/>
          <p:cNvPicPr preferRelativeResize="0"/>
          <p:nvPr/>
        </p:nvPicPr>
        <p:blipFill>
          <a:blip r:embed="rId6">
            <a:alphaModFix/>
          </a:blip>
          <a:stretch>
            <a:fillRect/>
          </a:stretch>
        </p:blipFill>
        <p:spPr>
          <a:xfrm>
            <a:off x="821650" y="1538500"/>
            <a:ext cx="4165626" cy="1444950"/>
          </a:xfrm>
          <a:prstGeom prst="rect">
            <a:avLst/>
          </a:prstGeom>
          <a:noFill/>
          <a:ln>
            <a:noFill/>
          </a:ln>
        </p:spPr>
      </p:pic>
      <p:sp>
        <p:nvSpPr>
          <p:cNvPr id="126" name="Google Shape;126;p20"/>
          <p:cNvSpPr txBox="1"/>
          <p:nvPr>
            <p:ph idx="1" type="body"/>
          </p:nvPr>
        </p:nvSpPr>
        <p:spPr>
          <a:xfrm>
            <a:off x="5211025" y="1152475"/>
            <a:ext cx="5565000" cy="1972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1400"/>
              <a:t>Output:</a:t>
            </a:r>
            <a:endParaRPr b="1" sz="1400"/>
          </a:p>
          <a:p>
            <a:pPr indent="0" lvl="0" marL="457200" rtl="0" algn="l">
              <a:spcBef>
                <a:spcPts val="1200"/>
              </a:spcBef>
              <a:spcAft>
                <a:spcPts val="1200"/>
              </a:spcAft>
              <a:buNone/>
            </a:pPr>
            <a:r>
              <a:t/>
            </a:r>
            <a:endParaRPr sz="1400"/>
          </a:p>
        </p:txBody>
      </p:sp>
      <p:pic>
        <p:nvPicPr>
          <p:cNvPr id="127" name="Google Shape;127;p20"/>
          <p:cNvPicPr preferRelativeResize="0"/>
          <p:nvPr/>
        </p:nvPicPr>
        <p:blipFill>
          <a:blip r:embed="rId7">
            <a:alphaModFix/>
          </a:blip>
          <a:stretch>
            <a:fillRect/>
          </a:stretch>
        </p:blipFill>
        <p:spPr>
          <a:xfrm>
            <a:off x="5635700" y="1446688"/>
            <a:ext cx="2956824" cy="1125075"/>
          </a:xfrm>
          <a:prstGeom prst="rect">
            <a:avLst/>
          </a:prstGeom>
          <a:noFill/>
          <a:ln>
            <a:noFill/>
          </a:ln>
        </p:spPr>
      </p:pic>
      <p:sp>
        <p:nvSpPr>
          <p:cNvPr id="128" name="Google Shape;128;p20"/>
          <p:cNvSpPr txBox="1"/>
          <p:nvPr>
            <p:ph idx="1" type="body"/>
          </p:nvPr>
        </p:nvSpPr>
        <p:spPr>
          <a:xfrm>
            <a:off x="5223050" y="2571750"/>
            <a:ext cx="5565000" cy="19722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SzPts val="1400"/>
              <a:buChar char="●"/>
            </a:pPr>
            <a:r>
              <a:rPr lang="en" sz="1400"/>
              <a:t>Row Level Accuracy: 100%</a:t>
            </a:r>
            <a:endParaRPr sz="1400"/>
          </a:p>
          <a:p>
            <a:pPr indent="-317500" lvl="0" marL="457200" rtl="0" algn="l">
              <a:spcBef>
                <a:spcPts val="0"/>
              </a:spcBef>
              <a:spcAft>
                <a:spcPts val="0"/>
              </a:spcAft>
              <a:buSzPts val="1400"/>
              <a:buChar char="●"/>
            </a:pPr>
            <a:r>
              <a:rPr lang="en" sz="1400"/>
              <a:t>Column Level Accuracy: 100%</a:t>
            </a:r>
            <a:endParaRPr sz="1400"/>
          </a:p>
          <a:p>
            <a:pPr indent="-317500" lvl="0" marL="457200" rtl="0" algn="l">
              <a:spcBef>
                <a:spcPts val="0"/>
              </a:spcBef>
              <a:spcAft>
                <a:spcPts val="0"/>
              </a:spcAft>
              <a:buSzPts val="1400"/>
              <a:buChar char="●"/>
            </a:pPr>
            <a:r>
              <a:rPr lang="en" sz="1400"/>
              <a:t>Cell Level Accuracy: 100%</a:t>
            </a:r>
            <a:endParaRPr sz="14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Table Retrieval Process</a:t>
            </a:r>
            <a:endParaRPr/>
          </a:p>
        </p:txBody>
      </p:sp>
      <p:pic>
        <p:nvPicPr>
          <p:cNvPr id="134" name="Google Shape;134;p21"/>
          <p:cNvPicPr preferRelativeResize="0"/>
          <p:nvPr/>
        </p:nvPicPr>
        <p:blipFill rotWithShape="1">
          <a:blip r:embed="rId3">
            <a:alphaModFix/>
          </a:blip>
          <a:srcRect b="14529" l="1137" r="1671" t="0"/>
          <a:stretch/>
        </p:blipFill>
        <p:spPr>
          <a:xfrm>
            <a:off x="0" y="4482750"/>
            <a:ext cx="9144000" cy="695650"/>
          </a:xfrm>
          <a:prstGeom prst="rect">
            <a:avLst/>
          </a:prstGeom>
          <a:noFill/>
          <a:ln>
            <a:noFill/>
          </a:ln>
        </p:spPr>
      </p:pic>
      <p:pic>
        <p:nvPicPr>
          <p:cNvPr id="135" name="Google Shape;135;p21"/>
          <p:cNvPicPr preferRelativeResize="0"/>
          <p:nvPr/>
        </p:nvPicPr>
        <p:blipFill>
          <a:blip r:embed="rId4">
            <a:alphaModFix/>
          </a:blip>
          <a:stretch>
            <a:fillRect/>
          </a:stretch>
        </p:blipFill>
        <p:spPr>
          <a:xfrm>
            <a:off x="6546991" y="4710025"/>
            <a:ext cx="2375685" cy="290000"/>
          </a:xfrm>
          <a:prstGeom prst="rect">
            <a:avLst/>
          </a:prstGeom>
          <a:noFill/>
          <a:ln>
            <a:noFill/>
          </a:ln>
        </p:spPr>
      </p:pic>
      <p:pic>
        <p:nvPicPr>
          <p:cNvPr id="136" name="Google Shape;136;p21"/>
          <p:cNvPicPr preferRelativeResize="0"/>
          <p:nvPr/>
        </p:nvPicPr>
        <p:blipFill rotWithShape="1">
          <a:blip r:embed="rId5">
            <a:alphaModFix/>
          </a:blip>
          <a:srcRect b="10870" l="23010" r="23214" t="10302"/>
          <a:stretch/>
        </p:blipFill>
        <p:spPr>
          <a:xfrm>
            <a:off x="0" y="4521425"/>
            <a:ext cx="617799" cy="656975"/>
          </a:xfrm>
          <a:prstGeom prst="rect">
            <a:avLst/>
          </a:prstGeom>
          <a:noFill/>
          <a:ln>
            <a:noFill/>
          </a:ln>
        </p:spPr>
      </p:pic>
      <p:sp>
        <p:nvSpPr>
          <p:cNvPr id="137" name="Google Shape;137;p21"/>
          <p:cNvSpPr txBox="1"/>
          <p:nvPr>
            <p:ph idx="1" type="body"/>
          </p:nvPr>
        </p:nvSpPr>
        <p:spPr>
          <a:xfrm>
            <a:off x="311700" y="1152475"/>
            <a:ext cx="5565000" cy="19722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SzPts val="1400"/>
              <a:buChar char="❏"/>
            </a:pPr>
            <a:r>
              <a:rPr lang="en" sz="1400"/>
              <a:t>Load image, grayscale, and Otsu's threshold</a:t>
            </a:r>
            <a:endParaRPr sz="1400"/>
          </a:p>
          <a:p>
            <a:pPr indent="-317500" lvl="0" marL="457200" rtl="0" algn="l">
              <a:spcBef>
                <a:spcPts val="0"/>
              </a:spcBef>
              <a:spcAft>
                <a:spcPts val="0"/>
              </a:spcAft>
              <a:buSzPts val="1400"/>
              <a:buChar char="❏"/>
            </a:pPr>
            <a:r>
              <a:rPr lang="en" sz="1400"/>
              <a:t>Remove horizontal lines</a:t>
            </a:r>
            <a:endParaRPr sz="1400"/>
          </a:p>
          <a:p>
            <a:pPr indent="-317500" lvl="0" marL="457200" rtl="0" algn="l">
              <a:spcBef>
                <a:spcPts val="0"/>
              </a:spcBef>
              <a:spcAft>
                <a:spcPts val="0"/>
              </a:spcAft>
              <a:buSzPts val="1400"/>
              <a:buChar char="❏"/>
            </a:pPr>
            <a:r>
              <a:rPr lang="en" sz="1400"/>
              <a:t>Remove vertical lines</a:t>
            </a:r>
            <a:endParaRPr sz="1400"/>
          </a:p>
          <a:p>
            <a:pPr indent="-317500" lvl="0" marL="457200" rtl="0" algn="l">
              <a:spcBef>
                <a:spcPts val="0"/>
              </a:spcBef>
              <a:spcAft>
                <a:spcPts val="0"/>
              </a:spcAft>
              <a:buSzPts val="1400"/>
              <a:buChar char="❏"/>
            </a:pPr>
            <a:r>
              <a:rPr lang="en" sz="1400"/>
              <a:t>Dilate to connect text and remove dots</a:t>
            </a:r>
            <a:endParaRPr sz="1400"/>
          </a:p>
          <a:p>
            <a:pPr indent="-317500" lvl="0" marL="457200" rtl="0" algn="l">
              <a:spcBef>
                <a:spcPts val="0"/>
              </a:spcBef>
              <a:spcAft>
                <a:spcPts val="0"/>
              </a:spcAft>
              <a:buSzPts val="1400"/>
              <a:buChar char="❏"/>
            </a:pPr>
            <a:r>
              <a:rPr lang="en" sz="1400"/>
              <a:t>OCR - Print data</a:t>
            </a:r>
            <a:endParaRPr sz="1400"/>
          </a:p>
        </p:txBody>
      </p:sp>
      <p:pic>
        <p:nvPicPr>
          <p:cNvPr id="138" name="Google Shape;138;p21"/>
          <p:cNvPicPr preferRelativeResize="0"/>
          <p:nvPr/>
        </p:nvPicPr>
        <p:blipFill>
          <a:blip r:embed="rId6">
            <a:alphaModFix/>
          </a:blip>
          <a:stretch>
            <a:fillRect/>
          </a:stretch>
        </p:blipFill>
        <p:spPr>
          <a:xfrm>
            <a:off x="499425" y="2571750"/>
            <a:ext cx="3763049" cy="1478150"/>
          </a:xfrm>
          <a:prstGeom prst="rect">
            <a:avLst/>
          </a:prstGeom>
          <a:noFill/>
          <a:ln>
            <a:noFill/>
          </a:ln>
        </p:spPr>
      </p:pic>
      <p:pic>
        <p:nvPicPr>
          <p:cNvPr id="139" name="Google Shape;139;p21"/>
          <p:cNvPicPr preferRelativeResize="0"/>
          <p:nvPr/>
        </p:nvPicPr>
        <p:blipFill>
          <a:blip r:embed="rId7">
            <a:alphaModFix/>
          </a:blip>
          <a:stretch>
            <a:fillRect/>
          </a:stretch>
        </p:blipFill>
        <p:spPr>
          <a:xfrm>
            <a:off x="4626800" y="908976"/>
            <a:ext cx="3819079" cy="1478150"/>
          </a:xfrm>
          <a:prstGeom prst="rect">
            <a:avLst/>
          </a:prstGeom>
          <a:noFill/>
          <a:ln>
            <a:noFill/>
          </a:ln>
        </p:spPr>
      </p:pic>
      <p:pic>
        <p:nvPicPr>
          <p:cNvPr id="140" name="Google Shape;140;p21"/>
          <p:cNvPicPr preferRelativeResize="0"/>
          <p:nvPr/>
        </p:nvPicPr>
        <p:blipFill>
          <a:blip r:embed="rId8">
            <a:alphaModFix/>
          </a:blip>
          <a:stretch>
            <a:fillRect/>
          </a:stretch>
        </p:blipFill>
        <p:spPr>
          <a:xfrm>
            <a:off x="4682825" y="2651125"/>
            <a:ext cx="3763051" cy="1494524"/>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